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57" r:id="rId3"/>
    <p:sldId id="258" r:id="rId4"/>
    <p:sldId id="260" r:id="rId5"/>
    <p:sldId id="289" r:id="rId6"/>
    <p:sldId id="309" r:id="rId7"/>
    <p:sldId id="311" r:id="rId8"/>
    <p:sldId id="314" r:id="rId9"/>
    <p:sldId id="317" r:id="rId10"/>
    <p:sldId id="316" r:id="rId11"/>
    <p:sldId id="313" r:id="rId12"/>
    <p:sldId id="262" r:id="rId13"/>
    <p:sldId id="263" r:id="rId14"/>
    <p:sldId id="278" r:id="rId15"/>
    <p:sldId id="279" r:id="rId16"/>
    <p:sldId id="281" r:id="rId17"/>
    <p:sldId id="298" r:id="rId18"/>
    <p:sldId id="297" r:id="rId19"/>
    <p:sldId id="299" r:id="rId20"/>
    <p:sldId id="300" r:id="rId21"/>
    <p:sldId id="301" r:id="rId22"/>
    <p:sldId id="303" r:id="rId23"/>
    <p:sldId id="302" r:id="rId24"/>
    <p:sldId id="280" r:id="rId25"/>
    <p:sldId id="282" r:id="rId26"/>
    <p:sldId id="286" r:id="rId27"/>
    <p:sldId id="304" r:id="rId28"/>
    <p:sldId id="292" r:id="rId29"/>
    <p:sldId id="290" r:id="rId30"/>
    <p:sldId id="332" r:id="rId31"/>
    <p:sldId id="323" r:id="rId32"/>
    <p:sldId id="324" r:id="rId33"/>
    <p:sldId id="325" r:id="rId34"/>
    <p:sldId id="322" r:id="rId35"/>
    <p:sldId id="327" r:id="rId36"/>
    <p:sldId id="328" r:id="rId37"/>
    <p:sldId id="329" r:id="rId38"/>
    <p:sldId id="330" r:id="rId39"/>
    <p:sldId id="331" r:id="rId40"/>
    <p:sldId id="333" r:id="rId41"/>
    <p:sldId id="275" r:id="rId42"/>
    <p:sldId id="276" r:id="rId43"/>
    <p:sldId id="277" r:id="rId44"/>
    <p:sldId id="267" r:id="rId45"/>
    <p:sldId id="264" r:id="rId46"/>
    <p:sldId id="266" r:id="rId47"/>
    <p:sldId id="270" r:id="rId48"/>
    <p:sldId id="272" r:id="rId49"/>
    <p:sldId id="320" r:id="rId50"/>
    <p:sldId id="26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20" autoAdjust="0"/>
  </p:normalViewPr>
  <p:slideViewPr>
    <p:cSldViewPr>
      <p:cViewPr varScale="1">
        <p:scale>
          <a:sx n="90" d="100"/>
          <a:sy n="90" d="100"/>
        </p:scale>
        <p:origin x="-160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5214FD-CEBC-463F-B263-6CB543002F4F}" type="datetimeFigureOut">
              <a:rPr lang="en-US" smtClean="0"/>
              <a:pPr/>
              <a:t>9/6/2012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4ECCFE-BA86-4B78-80F7-BA9F56B0957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071DD3-A5B1-4145-B747-ACB2C4472201}" type="datetimeFigureOut">
              <a:rPr lang="en-US" smtClean="0"/>
              <a:pPr/>
              <a:t>9/6/2012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3B84E-4184-442F-B917-B2C2560A41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Not everyone here has a cell</a:t>
            </a:r>
            <a:r>
              <a:rPr lang="en-US" sz="1200" baseline="0" dirty="0" smtClean="0"/>
              <a:t> phone or a smart phone.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Lund ML, </a:t>
            </a:r>
            <a:r>
              <a:rPr lang="en-US" sz="1200" dirty="0" err="1" smtClean="0"/>
              <a:t>Lovgren-Engstrom</a:t>
            </a:r>
            <a:r>
              <a:rPr lang="en-US" sz="1200" dirty="0" smtClean="0"/>
              <a:t> AL, </a:t>
            </a:r>
            <a:r>
              <a:rPr lang="en-US" sz="1200" dirty="0" err="1" smtClean="0"/>
              <a:t>Lexell</a:t>
            </a:r>
            <a:r>
              <a:rPr lang="en-US" sz="1200" dirty="0" smtClean="0"/>
              <a:t> J. (2011) Using Everyday Technology to Compensate for Difficulties in Task Performance in Daily Life: Experiences in Persons with Acquired Brain Injury and Their Significant Others. </a:t>
            </a:r>
            <a:r>
              <a:rPr lang="en-US" sz="1200" i="1" dirty="0" smtClean="0"/>
              <a:t>Disability and Rehabilitation: Assistive Technology. </a:t>
            </a:r>
            <a:r>
              <a:rPr lang="en-US" sz="1200" dirty="0" smtClean="0"/>
              <a:t>6(5). 402-411.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Scherer MJ. (2005). Assessing the Benefits of Using Assistive Technologies and Other Supports for Thinking, Remembering, and Learning. </a:t>
            </a:r>
            <a:r>
              <a:rPr lang="en-US" sz="1200" i="1" dirty="0" smtClean="0"/>
              <a:t>Disability and Rehabilitation. </a:t>
            </a:r>
            <a:r>
              <a:rPr lang="en-US" sz="1200" dirty="0" smtClean="0"/>
              <a:t>27(13).731-739. </a:t>
            </a:r>
          </a:p>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“cool factor” and motivation to be compliant</a:t>
            </a:r>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Password keeper applications, memo pad</a:t>
            </a:r>
          </a:p>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want to make calls on my phone</a:t>
            </a:r>
          </a:p>
          <a:p>
            <a:r>
              <a:rPr lang="en-US" dirty="0" smtClean="0"/>
              <a:t>Don’t want to be reachable at all times</a:t>
            </a:r>
          </a:p>
          <a:p>
            <a:pPr>
              <a:buNone/>
            </a:pPr>
            <a:r>
              <a:rPr lang="en-US" dirty="0" smtClean="0"/>
              <a:t>	- </a:t>
            </a:r>
            <a:r>
              <a:rPr lang="en-US" dirty="0" err="1" smtClean="0"/>
              <a:t>iTouch</a:t>
            </a:r>
            <a:r>
              <a:rPr lang="en-US" dirty="0" smtClean="0"/>
              <a:t> or </a:t>
            </a:r>
          </a:p>
          <a:p>
            <a:r>
              <a:rPr lang="en-US" dirty="0" smtClean="0"/>
              <a:t>Afraid I will lose my phone</a:t>
            </a:r>
          </a:p>
          <a:p>
            <a:pPr lvl="1"/>
            <a:r>
              <a:rPr lang="en-US" dirty="0" smtClean="0"/>
              <a:t>ZOMM </a:t>
            </a:r>
          </a:p>
          <a:p>
            <a:r>
              <a:rPr lang="en-US" dirty="0" smtClean="0"/>
              <a:t>Difficult to physically reach for my phone</a:t>
            </a:r>
          </a:p>
          <a:p>
            <a:pPr lvl="1"/>
            <a:r>
              <a:rPr lang="en-US" dirty="0" smtClean="0"/>
              <a:t>Smart Watch</a:t>
            </a:r>
          </a:p>
          <a:p>
            <a:r>
              <a:rPr lang="en-US" dirty="0" smtClean="0"/>
              <a:t>My phone is too small.</a:t>
            </a:r>
          </a:p>
          <a:p>
            <a:pPr lvl="1"/>
            <a:r>
              <a:rPr lang="en-US" dirty="0" smtClean="0"/>
              <a:t>Tablet organizer</a:t>
            </a:r>
          </a:p>
          <a:p>
            <a:r>
              <a:rPr lang="en-US" dirty="0" smtClean="0"/>
              <a:t>I like</a:t>
            </a:r>
            <a:r>
              <a:rPr lang="en-US" baseline="0" dirty="0" smtClean="0"/>
              <a:t> paper better. </a:t>
            </a:r>
          </a:p>
          <a:p>
            <a:r>
              <a:rPr lang="en-US" baseline="0" dirty="0" smtClean="0"/>
              <a:t>	use a physical notebook with pen and paper. </a:t>
            </a:r>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does not need to be flashy. </a:t>
            </a:r>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p>
          <a:p>
            <a:pPr>
              <a:buNone/>
            </a:pPr>
            <a:r>
              <a:rPr lang="en-US" sz="1200" dirty="0" smtClean="0"/>
              <a:t>Scherer MJ. (2005). Assessing the Benefits of Using Assistive Technologies and Other Supports for Thinking, Remembering, and Learning. </a:t>
            </a:r>
            <a:r>
              <a:rPr lang="en-US" sz="1200" i="1" dirty="0" smtClean="0"/>
              <a:t>Disability and Rehabilitation. </a:t>
            </a:r>
            <a:r>
              <a:rPr lang="en-US" sz="1200" dirty="0" smtClean="0"/>
              <a:t>27(13).731-739. </a:t>
            </a:r>
          </a:p>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Multitasking might be difficult</a:t>
            </a:r>
          </a:p>
          <a:p>
            <a:pPr eaLnBrk="1" hangingPunct="1"/>
            <a:r>
              <a:rPr lang="en-US" smtClean="0"/>
              <a:t>myscript</a:t>
            </a:r>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D7D873-E1EE-4072-AD2B-196AA0D9BC66}"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3C5754-E133-43B8-A6FE-0D55B7F04349}"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Co:Writer and WordQ are examples of word prediction programs. These programs help individuals who may have a hard time spelling. Some programs allow the individual to have the program read it back to him/her to hear if he/she has made any mistakes. This helps some people who have a hard time writing sentences by giving suggestions for words they may not remember how to spell.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91197F4-D934-4D37-8CBD-C3A77DBFA0C2}" type="slidenum">
              <a:rPr lang="en-US" smtClean="0">
                <a:latin typeface="Arial" pitchFamily="34" charset="0"/>
                <a:cs typeface="Arial" pitchFamily="34" charset="0"/>
              </a:rPr>
              <a:pPr/>
              <a:t>34</a:t>
            </a:fld>
            <a:endParaRPr lang="en-US" smtClean="0">
              <a:latin typeface="Arial" pitchFamily="34" charset="0"/>
              <a:cs typeface="Arial"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err="1" smtClean="0"/>
              <a:t>Lopresti</a:t>
            </a:r>
            <a:r>
              <a:rPr lang="en-US" sz="1200" dirty="0" smtClean="0"/>
              <a:t> EF, </a:t>
            </a:r>
            <a:r>
              <a:rPr lang="en-US" sz="1200" dirty="0" err="1" smtClean="0"/>
              <a:t>Milhailidis</a:t>
            </a:r>
            <a:r>
              <a:rPr lang="en-US" sz="1200" dirty="0" smtClean="0"/>
              <a:t> A, Kirsch N. (2004). Assistive Technology for Cognitive Rehabilitation: State of the Art. </a:t>
            </a:r>
            <a:r>
              <a:rPr lang="en-US" sz="1200" i="1" dirty="0" smtClean="0"/>
              <a:t>Neuropsychological Rehabilitation,</a:t>
            </a:r>
            <a:r>
              <a:rPr lang="en-US" sz="1200" dirty="0" smtClean="0"/>
              <a:t> 14(1/2), 5-39. </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It is very difficult for some individuals to write with only words. It is helpful to write using pictures and visually mapping out ideas. Inspiration helps writers convert these pictures to outlines.</a:t>
            </a:r>
          </a:p>
          <a:p>
            <a:pPr eaLnBrk="1" hangingPunct="1">
              <a:spcBef>
                <a:spcPct val="0"/>
              </a:spcBef>
            </a:pPr>
            <a:r>
              <a:rPr lang="en-US" dirty="0" err="1" smtClean="0">
                <a:latin typeface="Arial" pitchFamily="34" charset="0"/>
              </a:rPr>
              <a:t>Draft:Builder</a:t>
            </a:r>
            <a:r>
              <a:rPr lang="en-US" dirty="0" smtClean="0">
                <a:latin typeface="Arial" pitchFamily="34" charset="0"/>
              </a:rPr>
              <a:t> is another program that assists in report writing. It turns diagrams into outlines and assists the individual in sorting out thoughts to put the report in a logical order.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especially important for patients with sensitive issues. </a:t>
            </a:r>
          </a:p>
          <a:p>
            <a:r>
              <a:rPr lang="en-US" dirty="0" smtClean="0"/>
              <a:t>I am not a therapist, physician,</a:t>
            </a:r>
            <a:r>
              <a:rPr lang="en-US" baseline="0" dirty="0" smtClean="0"/>
              <a:t> or behavioral health provider – nor do I want to try to pretend to be one. </a:t>
            </a:r>
          </a:p>
          <a:p>
            <a:r>
              <a:rPr lang="en-US" baseline="0" dirty="0" smtClean="0"/>
              <a:t>We work together, and I can be an extra set of “eyes and ears” for the other disciplines. </a:t>
            </a:r>
          </a:p>
          <a:p>
            <a:r>
              <a:rPr lang="en-US" baseline="0" dirty="0" smtClean="0"/>
              <a:t>If there are any questions, the appropriate discipline can be approached for their expert opinion – minimizing any risks of Assistive Technology abandonment, and increasing the chances of a successful solution.   </a:t>
            </a:r>
          </a:p>
          <a:p>
            <a:r>
              <a:rPr lang="en-US" baseline="0" dirty="0" smtClean="0"/>
              <a:t>Example for bullet 1: The patients hands were shaking during the session, and he seemed easily distracted. </a:t>
            </a:r>
          </a:p>
          <a:p>
            <a:r>
              <a:rPr lang="en-US" baseline="0" dirty="0" smtClean="0"/>
              <a:t>Example for bullet 2: - flashing lights may trigger flashbacks, or cause seizures. </a:t>
            </a:r>
          </a:p>
          <a:p>
            <a:r>
              <a:rPr lang="en-US" baseline="0" dirty="0" smtClean="0"/>
              <a:t>- Vocabulary for a patient using AAC, who might be an inpatient. The Speech Language Pathologist may know appropriate key phrases specific for that particular person.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err="1" smtClean="0"/>
              <a:t>Myscript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 </a:t>
            </a:r>
            <a:r>
              <a:rPr lang="en-US" sz="1200" dirty="0" err="1" smtClean="0"/>
              <a:t>Lopresti</a:t>
            </a:r>
            <a:r>
              <a:rPr lang="en-US" sz="1200" dirty="0" smtClean="0"/>
              <a:t> EF, </a:t>
            </a:r>
            <a:r>
              <a:rPr lang="en-US" sz="1200" dirty="0" err="1" smtClean="0"/>
              <a:t>Milhailidis</a:t>
            </a:r>
            <a:r>
              <a:rPr lang="en-US" sz="1200" dirty="0" smtClean="0"/>
              <a:t> A, Kirsch N. (2004). Assistive Technology for Cognitive Rehabilitation: State of the Art. </a:t>
            </a:r>
            <a:r>
              <a:rPr lang="en-US" sz="1200" i="1" dirty="0" smtClean="0"/>
              <a:t>Neuropsychological Rehabilitation,</a:t>
            </a:r>
            <a:r>
              <a:rPr lang="en-US" sz="1200" dirty="0" smtClean="0"/>
              <a:t> 14(1/2), 5-39. </a:t>
            </a:r>
          </a:p>
          <a:p>
            <a:pPr eaLnBrk="1" hangingPunct="1"/>
            <a:endParaRPr lang="en-US" dirty="0" smtClean="0"/>
          </a:p>
          <a:p>
            <a:pPr eaLnBrk="1" hangingPunct="1"/>
            <a:r>
              <a:rPr lang="en-US" dirty="0" smtClean="0"/>
              <a:t>Which</a:t>
            </a:r>
            <a:r>
              <a:rPr lang="en-US" baseline="0" dirty="0" smtClean="0"/>
              <a:t> talks about how computers can have provide information in multiple methods. </a:t>
            </a:r>
            <a:endParaRPr lang="en-US"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6EE1AA-D2DF-4143-AF2C-9350868EC1B6}" type="slidenum">
              <a:rPr lang="en-US" smtClean="0">
                <a:latin typeface="Arial" pitchFamily="34" charset="0"/>
                <a:cs typeface="Arial" pitchFamily="34" charset="0"/>
              </a:rPr>
              <a:pPr/>
              <a:t>35</a:t>
            </a:fld>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24CD22F-80F8-478F-944A-BD2ACD1B03BF}" type="slidenum">
              <a:rPr lang="en-US" smtClean="0">
                <a:latin typeface="Arial" pitchFamily="34" charset="0"/>
                <a:cs typeface="Arial" pitchFamily="34" charset="0"/>
              </a:rPr>
              <a:pPr/>
              <a:t>36</a:t>
            </a:fld>
            <a:endParaRPr lang="en-US" smtClean="0">
              <a:latin typeface="Arial" pitchFamily="34" charset="0"/>
              <a:cs typeface="Arial" pitchFamily="34"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It helps some individuals to comprehend documents if they are able to hear the text.  These programs highlight the text as it is being read to help the reader follow what is being said. </a:t>
            </a:r>
          </a:p>
          <a:p>
            <a:pPr eaLnBrk="1" hangingPunct="1">
              <a:spcBef>
                <a:spcPct val="0"/>
              </a:spcBef>
            </a:pP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 </a:t>
            </a:r>
            <a:r>
              <a:rPr lang="en-US" sz="1200" dirty="0" err="1" smtClean="0"/>
              <a:t>Lopresti</a:t>
            </a:r>
            <a:r>
              <a:rPr lang="en-US" sz="1200" dirty="0" smtClean="0"/>
              <a:t> EF, </a:t>
            </a:r>
            <a:r>
              <a:rPr lang="en-US" sz="1200" dirty="0" err="1" smtClean="0"/>
              <a:t>Milhailidis</a:t>
            </a:r>
            <a:r>
              <a:rPr lang="en-US" sz="1200" dirty="0" smtClean="0"/>
              <a:t> A, Kirsch N. (2004). Assistive Technology for Cognitive Rehabilitation: State of the Art. </a:t>
            </a:r>
            <a:r>
              <a:rPr lang="en-US" sz="1200" i="1" dirty="0" smtClean="0"/>
              <a:t>Neuropsychological Rehabilitation,</a:t>
            </a:r>
            <a:r>
              <a:rPr lang="en-US" sz="1200" dirty="0" smtClean="0"/>
              <a:t> 14(1/2), 5-39. </a:t>
            </a:r>
            <a:endParaRPr lang="en-US" dirty="0" smtClean="0"/>
          </a:p>
          <a:p>
            <a:pPr eaLnBrk="1" hangingPunct="1"/>
            <a:r>
              <a:rPr lang="en-US" dirty="0" smtClean="0"/>
              <a:t>Which</a:t>
            </a:r>
            <a:r>
              <a:rPr lang="en-US" baseline="0" dirty="0" smtClean="0"/>
              <a:t> talks about how computers can have provide information in multiple methods. </a:t>
            </a:r>
            <a:endParaRPr lang="en-US" dirty="0" smtClean="0"/>
          </a:p>
          <a:p>
            <a:pPr eaLnBrk="1" hangingPunct="1">
              <a:spcBef>
                <a:spcPct val="0"/>
              </a:spcBef>
            </a:pPr>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05256C-E6CD-4EBE-8437-892E5828037D}" type="slidenum">
              <a:rPr lang="en-US" smtClean="0">
                <a:latin typeface="Arial" pitchFamily="34" charset="0"/>
                <a:cs typeface="Arial" pitchFamily="34" charset="0"/>
              </a:rPr>
              <a:pPr/>
              <a:t>37</a:t>
            </a:fld>
            <a:endParaRPr lang="en-US" smtClean="0">
              <a:latin typeface="Arial" pitchFamily="34" charset="0"/>
              <a:cs typeface="Arial" pitchFamily="34"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Dragon Naturally Speaking allows the computer user to operate documents and programs solely by voice. However, it is always a good idea to have a second method for accessing the computer available (mouse, switches, etc.). </a:t>
            </a:r>
          </a:p>
          <a:p>
            <a:pPr eaLnBrk="1" hangingPunct="1">
              <a:spcBef>
                <a:spcPct val="0"/>
              </a:spcBef>
            </a:pPr>
            <a:r>
              <a:rPr lang="en-US" dirty="0" smtClean="0">
                <a:latin typeface="Arial" pitchFamily="34" charset="0"/>
              </a:rPr>
              <a:t>Good</a:t>
            </a:r>
            <a:r>
              <a:rPr lang="en-US" baseline="0" dirty="0" smtClean="0">
                <a:latin typeface="Arial" pitchFamily="34" charset="0"/>
              </a:rPr>
              <a:t> for people who may have dyslexia or other speech issues. </a:t>
            </a:r>
          </a:p>
          <a:p>
            <a:pPr eaLnBrk="1" hangingPunct="1">
              <a:spcBef>
                <a:spcPct val="0"/>
              </a:spcBef>
            </a:pPr>
            <a:r>
              <a:rPr lang="en-US" baseline="0" dirty="0" smtClean="0">
                <a:latin typeface="Arial" pitchFamily="34" charset="0"/>
              </a:rPr>
              <a:t> </a:t>
            </a: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 </a:t>
            </a:r>
            <a:r>
              <a:rPr lang="en-US" sz="1200" dirty="0" err="1" smtClean="0"/>
              <a:t>Lopresti</a:t>
            </a:r>
            <a:r>
              <a:rPr lang="en-US" sz="1200" dirty="0" smtClean="0"/>
              <a:t> EF, </a:t>
            </a:r>
            <a:r>
              <a:rPr lang="en-US" sz="1200" dirty="0" err="1" smtClean="0"/>
              <a:t>Milhailidis</a:t>
            </a:r>
            <a:r>
              <a:rPr lang="en-US" sz="1200" dirty="0" smtClean="0"/>
              <a:t> A, Kirsch N. (2004). Assistive Technology for Cognitive Rehabilitation: State of the Art. </a:t>
            </a:r>
            <a:r>
              <a:rPr lang="en-US" sz="1200" i="1" dirty="0" smtClean="0"/>
              <a:t>Neuropsychological Rehabilitation,</a:t>
            </a:r>
            <a:r>
              <a:rPr lang="en-US" sz="1200" dirty="0" smtClean="0"/>
              <a:t> 14(1/2), 5-39. </a:t>
            </a:r>
          </a:p>
          <a:p>
            <a:pPr eaLnBrk="1" hangingPunct="1"/>
            <a:endParaRPr lang="en-US" dirty="0" smtClean="0"/>
          </a:p>
          <a:p>
            <a:pPr eaLnBrk="1" hangingPunct="1"/>
            <a:r>
              <a:rPr lang="en-US" dirty="0" smtClean="0"/>
              <a:t>Which</a:t>
            </a:r>
            <a:r>
              <a:rPr lang="en-US" baseline="0" dirty="0" smtClean="0"/>
              <a:t> talks about how computers can have provide information in multiple methods. </a:t>
            </a:r>
            <a:endParaRPr lang="en-US" dirty="0" smtClean="0"/>
          </a:p>
          <a:p>
            <a:pPr eaLnBrk="1" hangingPunct="1">
              <a:spcBef>
                <a:spcPct val="0"/>
              </a:spcBef>
            </a:pPr>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Assists with information processing</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E6982C-7624-4827-BDFD-9907052EC531}" type="slidenum">
              <a:rPr lang="en-US" smtClean="0">
                <a:latin typeface="Arial" pitchFamily="34" charset="0"/>
                <a:cs typeface="Arial" pitchFamily="34" charset="0"/>
              </a:rPr>
              <a:pPr/>
              <a:t>38</a:t>
            </a:fld>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Play saved copy if link is not available</a:t>
            </a:r>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972322-601F-47C8-B5E7-1CE7365299E8}" type="slidenum">
              <a:rPr lang="en-US" smtClean="0">
                <a:latin typeface="Arial" pitchFamily="34" charset="0"/>
                <a:cs typeface="Arial" pitchFamily="34" charset="0"/>
              </a:rPr>
              <a:pPr/>
              <a:t>39</a:t>
            </a:fld>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Address sleep issues, help</a:t>
            </a:r>
            <a:r>
              <a:rPr lang="en-US" baseline="0" dirty="0" smtClean="0"/>
              <a:t> waking up – application issues, </a:t>
            </a:r>
          </a:p>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40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Adapted from the WATI</a:t>
            </a:r>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Adapted from the WATI</a:t>
            </a:r>
          </a:p>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Adapted from the WATI</a:t>
            </a:r>
          </a:p>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Avoid the “Cookie Cutter” solutions</a:t>
            </a:r>
            <a:endParaRPr lang="en-US" dirty="0"/>
          </a:p>
        </p:txBody>
      </p:sp>
      <p:sp>
        <p:nvSpPr>
          <p:cNvPr id="4" name="Slide Number Placeholder 3"/>
          <p:cNvSpPr>
            <a:spLocks noGrp="1"/>
          </p:cNvSpPr>
          <p:nvPr>
            <p:ph type="sldNum" sz="quarter" idx="10"/>
          </p:nvPr>
        </p:nvSpPr>
        <p:spPr/>
        <p:txBody>
          <a:bodyPr/>
          <a:lstStyle/>
          <a:p>
            <a:pPr>
              <a:defRPr/>
            </a:pPr>
            <a:fld id="{9F08377E-5A2F-449C-9C38-565AD3781728}" type="slidenum">
              <a:rPr lang="en-US" smtClean="0"/>
              <a:pPr>
                <a:defRPr/>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Image</a:t>
            </a:r>
            <a:r>
              <a:rPr lang="en-US" sz="1200" baseline="0" dirty="0" smtClean="0"/>
              <a:t> taken from Microsoft clipart.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Kraus JK, Schaffer K, Ayers K, </a:t>
            </a:r>
            <a:r>
              <a:rPr lang="en-US" sz="1200" dirty="0" err="1" smtClean="0"/>
              <a:t>Stenehjem</a:t>
            </a:r>
            <a:r>
              <a:rPr lang="en-US" sz="1200" dirty="0" smtClean="0"/>
              <a:t> J, </a:t>
            </a:r>
            <a:r>
              <a:rPr lang="en-US" sz="1200" dirty="0" err="1" smtClean="0"/>
              <a:t>Shen</a:t>
            </a:r>
            <a:r>
              <a:rPr lang="en-US" sz="1200" dirty="0" smtClean="0"/>
              <a:t> H, </a:t>
            </a:r>
            <a:r>
              <a:rPr lang="en-US" sz="1200" dirty="0" err="1" smtClean="0"/>
              <a:t>Afifi</a:t>
            </a:r>
            <a:r>
              <a:rPr lang="en-US" sz="1200" dirty="0" smtClean="0"/>
              <a:t> AA. (2005). Physical </a:t>
            </a:r>
            <a:r>
              <a:rPr lang="en-US" sz="1200" dirty="0" err="1" smtClean="0"/>
              <a:t>Complaines</a:t>
            </a:r>
            <a:r>
              <a:rPr lang="en-US" sz="1200" dirty="0" smtClean="0"/>
              <a:t>, Medical Service Use, and Social and Employment Changes Following Mild Traumatic Brain Injury: A 6 Month Longitudinal Study. </a:t>
            </a:r>
            <a:r>
              <a:rPr lang="en-US" sz="1200" i="1" dirty="0" smtClean="0"/>
              <a:t>J </a:t>
            </a:r>
            <a:r>
              <a:rPr lang="en-US" sz="1200" i="1" dirty="0" err="1" smtClean="0"/>
              <a:t>Heaed</a:t>
            </a:r>
            <a:r>
              <a:rPr lang="en-US" sz="1200" i="1" dirty="0" smtClean="0"/>
              <a:t> Trauma Rehabilitation. 20 (3). </a:t>
            </a:r>
            <a:r>
              <a:rPr lang="en-US" sz="1200" dirty="0" smtClean="0"/>
              <a:t>239-256.</a:t>
            </a:r>
            <a:r>
              <a:rPr lang="en-US" sz="1200"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dirty="0" smtClean="0"/>
              <a:t>Fish J, Manly T, </a:t>
            </a:r>
            <a:r>
              <a:rPr lang="en-US" sz="1200" dirty="0" err="1" smtClean="0"/>
              <a:t>Emslie</a:t>
            </a:r>
            <a:r>
              <a:rPr lang="en-US" sz="1200" dirty="0" smtClean="0"/>
              <a:t> H, Evans  JJ, Wilson BA. (2008). Compensatory Strategies for Acquired Disorders of Memory and Planning: Differential Effects of a Paging System for Patients with Brain Injury of Traumatic Versus </a:t>
            </a:r>
            <a:r>
              <a:rPr lang="en-US" sz="1200" dirty="0" err="1" smtClean="0"/>
              <a:t>Cerebrovascular</a:t>
            </a:r>
            <a:r>
              <a:rPr lang="en-US" sz="1200" dirty="0" smtClean="0"/>
              <a:t> </a:t>
            </a:r>
            <a:r>
              <a:rPr lang="en-US" sz="1200" dirty="0" err="1" smtClean="0"/>
              <a:t>Aetiology</a:t>
            </a:r>
            <a:r>
              <a:rPr lang="en-US" sz="1200" dirty="0" smtClean="0"/>
              <a:t>. </a:t>
            </a:r>
            <a:r>
              <a:rPr lang="en-US" sz="1200" i="1" dirty="0" smtClean="0"/>
              <a:t>J </a:t>
            </a:r>
            <a:r>
              <a:rPr lang="en-US" sz="1200" i="1" dirty="0" err="1" smtClean="0"/>
              <a:t>Neurol</a:t>
            </a:r>
            <a:r>
              <a:rPr lang="en-US" sz="1200" i="1" dirty="0" smtClean="0"/>
              <a:t> </a:t>
            </a:r>
            <a:r>
              <a:rPr lang="en-US" sz="1200" i="1" dirty="0" err="1" smtClean="0"/>
              <a:t>Neurosurg</a:t>
            </a:r>
            <a:r>
              <a:rPr lang="en-US" sz="1200" i="1" dirty="0" smtClean="0"/>
              <a:t> Psychiatry. </a:t>
            </a:r>
            <a:r>
              <a:rPr lang="en-US" sz="1200" dirty="0" smtClean="0"/>
              <a:t>79. 930-935.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 </a:t>
            </a:r>
            <a:r>
              <a:rPr lang="en-US" sz="1200" dirty="0" err="1" smtClean="0"/>
              <a:t>Culley</a:t>
            </a:r>
            <a:r>
              <a:rPr lang="en-US" sz="1200" dirty="0" smtClean="0"/>
              <a:t> C, Evans JJ. (2010). SMS Text Messaging as a Means of Increasing Recall of Therapy Goals in Brain Injury Rehabilitation: A Single-Blind Within-Subjects Trail. </a:t>
            </a:r>
            <a:r>
              <a:rPr lang="en-US" sz="1200" i="1" dirty="0" smtClean="0"/>
              <a:t>Neuropsychological Rehabilitation,</a:t>
            </a:r>
            <a:r>
              <a:rPr lang="en-US" sz="1200" dirty="0" smtClean="0"/>
              <a:t> 20(1). 103-119.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 Scherer MJ. (2005). Assessing the Benefits of Using Assistive Technologies and Other Supports for Thinking, Remembering, and Learning. </a:t>
            </a:r>
            <a:r>
              <a:rPr lang="en-US" sz="1200" i="1" dirty="0" smtClean="0"/>
              <a:t>Disability and Rehabilitation. </a:t>
            </a:r>
            <a:r>
              <a:rPr lang="en-US" sz="1200" dirty="0" smtClean="0"/>
              <a:t>27(13).731-739.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5. (Executive Functioning</a:t>
            </a:r>
            <a:r>
              <a:rPr lang="en-US" sz="1200" baseline="0" dirty="0" smtClean="0"/>
              <a:t> to include: planning, task sequencing and prioritization, task switching, self monitoring, problem solving, and self initiation/ adaptability; Information processing: visual spatial processing, auditory processing, sensory motor processing, language processing, understanding of social cues.)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Lopresti</a:t>
            </a:r>
            <a:r>
              <a:rPr lang="en-US" sz="1200" dirty="0" smtClean="0"/>
              <a:t> EF, </a:t>
            </a:r>
            <a:r>
              <a:rPr lang="en-US" sz="1200" dirty="0" err="1" smtClean="0"/>
              <a:t>Milhailidis</a:t>
            </a:r>
            <a:r>
              <a:rPr lang="en-US" sz="1200" dirty="0" smtClean="0"/>
              <a:t> A, Kirsch N. (2004). Assistive Technology for Cognitive Rehabilitation: State of the Art. </a:t>
            </a:r>
            <a:r>
              <a:rPr lang="en-US" sz="1200" i="1" dirty="0" smtClean="0"/>
              <a:t>Neuropsychological Rehabilitation,</a:t>
            </a:r>
            <a:r>
              <a:rPr lang="en-US" sz="1200" dirty="0" smtClean="0"/>
              <a:t> 14(1/2), 5-39.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MS PGothic" pitchFamily="34" charset="-128"/>
              </a:rPr>
              <a:t>Examples: washcloth and hair tie – built up grip; tennis ball – sound muffler for chairs, pen grip, or card holder; </a:t>
            </a:r>
          </a:p>
          <a:p>
            <a:r>
              <a:rPr lang="en-US" dirty="0" smtClean="0">
                <a:ea typeface="MS PGothic" pitchFamily="34" charset="-128"/>
              </a:rPr>
              <a:t>Phone book – card holder; potato masher – </a:t>
            </a:r>
            <a:r>
              <a:rPr lang="en-US" dirty="0" err="1" smtClean="0">
                <a:ea typeface="MS PGothic" pitchFamily="34" charset="-128"/>
              </a:rPr>
              <a:t>reacher</a:t>
            </a:r>
            <a:r>
              <a:rPr lang="en-US" dirty="0" smtClean="0">
                <a:ea typeface="MS PGothic" pitchFamily="34" charset="-128"/>
              </a:rPr>
              <a:t> or knob turner</a:t>
            </a:r>
          </a:p>
          <a:p>
            <a:endParaRPr lang="en-US" dirty="0" smtClean="0">
              <a:ea typeface="MS PGothic" pitchFamily="34" charset="-128"/>
            </a:endParaRPr>
          </a:p>
          <a:p>
            <a:r>
              <a:rPr lang="en-US" dirty="0" smtClean="0">
                <a:ea typeface="MS PGothic" pitchFamily="34" charset="-128"/>
              </a:rPr>
              <a:t>Possibly bring some tennis balls for a tangible example. </a:t>
            </a:r>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9CC599-2C14-43BA-9024-E3907DC7AC5F}" type="slidenum">
              <a:rPr lang="en-US" smtClean="0">
                <a:latin typeface="Calibri" pitchFamily="34" charset="0"/>
              </a:rPr>
              <a:pPr/>
              <a:t>46</a:t>
            </a:fld>
            <a:endParaRPr 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TEAM</a:t>
            </a:r>
            <a:r>
              <a:rPr lang="en-US" baseline="0" dirty="0" smtClean="0"/>
              <a:t> is </a:t>
            </a:r>
            <a:r>
              <a:rPr lang="en-US" dirty="0" smtClean="0"/>
              <a:t>INCLUDING the patient!!!</a:t>
            </a:r>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27CE10-5D25-454D-A88A-C2B1030A5DF7}" type="slidenum">
              <a:rPr lang="en-US" smtClean="0"/>
              <a:pPr/>
              <a:t>47</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 patients transfer, it helps to remember these resources.</a:t>
            </a:r>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77498D-09B9-46E3-9F77-4203F347EF91}" type="slidenum">
              <a:rPr lang="en-US" smtClean="0"/>
              <a:pPr/>
              <a:t>48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Culley</a:t>
            </a:r>
            <a:r>
              <a:rPr lang="en-US" sz="1200" dirty="0" smtClean="0"/>
              <a:t> C, Evans JJ. (2010). SMS Text Messaging as a Means of Increasing Recall of Therapy Goals in Brain Injury Rehabilitation: A Single-Blind Within-Subjects Trail. </a:t>
            </a:r>
            <a:r>
              <a:rPr lang="en-US" sz="1200" i="1" dirty="0" smtClean="0"/>
              <a:t>Neuropsychological Rehabilitation,</a:t>
            </a:r>
            <a:r>
              <a:rPr lang="en-US" sz="1200" dirty="0" smtClean="0"/>
              <a:t> 20(1). 103-119.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Hoogerdijk</a:t>
            </a:r>
            <a:r>
              <a:rPr lang="en-US" sz="1200" dirty="0" smtClean="0"/>
              <a:t> B, </a:t>
            </a:r>
            <a:r>
              <a:rPr lang="en-US" sz="1200" dirty="0" err="1" smtClean="0"/>
              <a:t>Runge</a:t>
            </a:r>
            <a:r>
              <a:rPr lang="en-US" sz="1200" dirty="0" smtClean="0"/>
              <a:t> U, </a:t>
            </a:r>
            <a:r>
              <a:rPr lang="en-US" sz="1200" dirty="0" err="1" smtClean="0"/>
              <a:t>Haugboelle</a:t>
            </a:r>
            <a:r>
              <a:rPr lang="en-US" sz="1200" dirty="0" smtClean="0"/>
              <a:t> J. (2011). The Adaptation Process After Traumatic Brain Injury: An Individual and Ongoing Occupational Struggle to Gain a New Identity. </a:t>
            </a:r>
            <a:r>
              <a:rPr lang="en-US" sz="1200" i="1" dirty="0" smtClean="0"/>
              <a:t>Scandinavian Journal of Occupational Therapy. </a:t>
            </a:r>
            <a:r>
              <a:rPr lang="en-US" sz="1200" dirty="0" smtClean="0"/>
              <a:t>18. 122-132.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Lund ML, </a:t>
            </a:r>
            <a:r>
              <a:rPr lang="en-US" sz="1200" dirty="0" err="1" smtClean="0"/>
              <a:t>Lovgren-Engstrom</a:t>
            </a:r>
            <a:r>
              <a:rPr lang="en-US" sz="1200" dirty="0" smtClean="0"/>
              <a:t> AL, </a:t>
            </a:r>
            <a:r>
              <a:rPr lang="en-US" sz="1200" dirty="0" err="1" smtClean="0"/>
              <a:t>Lexell</a:t>
            </a:r>
            <a:r>
              <a:rPr lang="en-US" sz="1200" dirty="0" smtClean="0"/>
              <a:t> J. (2011) Using Everyday Technology to Compensate for Difficulties in Task Performance in Daily Life: Experiences in Persons with Acquired Brain Injury and Their Significant Others. </a:t>
            </a:r>
            <a:r>
              <a:rPr lang="en-US" sz="1200" i="1" dirty="0" smtClean="0"/>
              <a:t>Disability and Rehabilitation: Assistive Technology. </a:t>
            </a:r>
            <a:r>
              <a:rPr lang="en-US" sz="1200" dirty="0" smtClean="0"/>
              <a:t>6(5). 402-411. </a:t>
            </a:r>
          </a:p>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Take home message: What works for one, won’t be</a:t>
            </a:r>
            <a:r>
              <a:rPr lang="en-US" sz="1200" baseline="0" dirty="0" smtClean="0"/>
              <a:t> the best solution for all cases.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Lund ML, </a:t>
            </a:r>
            <a:r>
              <a:rPr lang="en-US" sz="1200" dirty="0" err="1" smtClean="0"/>
              <a:t>Lovgren-Engstrom</a:t>
            </a:r>
            <a:r>
              <a:rPr lang="en-US" sz="1200" dirty="0" smtClean="0"/>
              <a:t> AL, </a:t>
            </a:r>
            <a:r>
              <a:rPr lang="en-US" sz="1200" dirty="0" err="1" smtClean="0"/>
              <a:t>Lexell</a:t>
            </a:r>
            <a:r>
              <a:rPr lang="en-US" sz="1200" dirty="0" smtClean="0"/>
              <a:t> J. (2011) Using Everyday Technology to Compensate for Difficulties in Task Performance in Daily Life: Experiences in Persons with Acquired Brain Injury and Their Significant Others. </a:t>
            </a:r>
            <a:r>
              <a:rPr lang="en-US" sz="1200" i="1" dirty="0" smtClean="0"/>
              <a:t>Disability and Rehabilitation: Assistive Technology. </a:t>
            </a:r>
            <a:r>
              <a:rPr lang="en-US" sz="1200" dirty="0" smtClean="0"/>
              <a:t>6(5). 402-411.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Scherer MJ. (2005). Assessing the Benefits of Using Assistive Technologies and Other Supports for Thinking, Remembering, and Learning. </a:t>
            </a:r>
            <a:r>
              <a:rPr lang="en-US" sz="1200" i="1" dirty="0" smtClean="0"/>
              <a:t>Disability and Rehabilitation. </a:t>
            </a:r>
            <a:r>
              <a:rPr lang="en-US" sz="1200" dirty="0" smtClean="0"/>
              <a:t>27(13).731-739. </a:t>
            </a:r>
          </a:p>
        </p:txBody>
      </p:sp>
      <p:sp>
        <p:nvSpPr>
          <p:cNvPr id="4" name="Slide Number Placeholder 3"/>
          <p:cNvSpPr>
            <a:spLocks noGrp="1"/>
          </p:cNvSpPr>
          <p:nvPr>
            <p:ph type="sldNum" sz="quarter" idx="10"/>
          </p:nvPr>
        </p:nvSpPr>
        <p:spPr/>
        <p:txBody>
          <a:bodyPr/>
          <a:lstStyle/>
          <a:p>
            <a:fld id="{D823B84E-4184-442F-B917-B2C2560A4167}"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Scherer MJ. (2005). Assessing the Benefits of Using Assistive Technologies and Other Supports for Thinking, Remembering, and Learning. </a:t>
            </a:r>
            <a:r>
              <a:rPr lang="en-US" sz="1200" i="1" dirty="0" smtClean="0"/>
              <a:t>Disability and Rehabilitation. </a:t>
            </a:r>
            <a:r>
              <a:rPr lang="en-US" sz="1200" dirty="0" smtClean="0"/>
              <a:t>27(13).731-739.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Lopresti</a:t>
            </a:r>
            <a:r>
              <a:rPr lang="en-US" sz="1200" dirty="0" smtClean="0"/>
              <a:t> EF, </a:t>
            </a:r>
            <a:r>
              <a:rPr lang="en-US" sz="1200" dirty="0" err="1" smtClean="0"/>
              <a:t>Milhailidis</a:t>
            </a:r>
            <a:r>
              <a:rPr lang="en-US" sz="1200" dirty="0" smtClean="0"/>
              <a:t> A, Kirsch N. (2004). Assistive Technology for Cognitive Rehabilitation: State of the Art. </a:t>
            </a:r>
            <a:r>
              <a:rPr lang="en-US" sz="1200" i="1" dirty="0" smtClean="0"/>
              <a:t>Neuropsychological Rehabilitation,</a:t>
            </a:r>
            <a:r>
              <a:rPr lang="en-US" sz="1200" dirty="0" smtClean="0"/>
              <a:t> 14(1/2), 5-39.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t>Vision, hearing, tactile</a:t>
            </a:r>
            <a:r>
              <a:rPr lang="en-US" baseline="0" dirty="0" smtClean="0"/>
              <a:t> sense, fine motor control, ability to speak, coordination / ability to select small buttons </a:t>
            </a:r>
          </a:p>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Lund ML, </a:t>
            </a:r>
            <a:r>
              <a:rPr lang="en-US" sz="1200" dirty="0" err="1" smtClean="0"/>
              <a:t>Lovgren-Engstrom</a:t>
            </a:r>
            <a:r>
              <a:rPr lang="en-US" sz="1200" dirty="0" smtClean="0"/>
              <a:t> AL, </a:t>
            </a:r>
            <a:r>
              <a:rPr lang="en-US" sz="1200" dirty="0" err="1" smtClean="0"/>
              <a:t>Lexell</a:t>
            </a:r>
            <a:r>
              <a:rPr lang="en-US" sz="1200" dirty="0" smtClean="0"/>
              <a:t> J. (2011) Using Everyday Technology to Compensate for Difficulties in Task Performance in Daily Life: Experiences in Persons with Acquired Brain Injury and Their Significant Others. </a:t>
            </a:r>
            <a:r>
              <a:rPr lang="en-US" sz="1200" i="1" dirty="0" smtClean="0"/>
              <a:t>Disability and Rehabilitation: Assistive Technology. </a:t>
            </a:r>
            <a:r>
              <a:rPr lang="en-US" sz="1200" dirty="0" smtClean="0"/>
              <a:t>6(5). 402-411. </a:t>
            </a:r>
          </a:p>
          <a:p>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can also be a memory</a:t>
            </a:r>
            <a:r>
              <a:rPr lang="en-US" baseline="0" dirty="0" smtClean="0"/>
              <a:t> tool </a:t>
            </a:r>
            <a:endParaRPr lang="en-US" dirty="0"/>
          </a:p>
        </p:txBody>
      </p:sp>
      <p:sp>
        <p:nvSpPr>
          <p:cNvPr id="4" name="Slide Number Placeholder 3"/>
          <p:cNvSpPr>
            <a:spLocks noGrp="1"/>
          </p:cNvSpPr>
          <p:nvPr>
            <p:ph type="sldNum" sz="quarter" idx="10"/>
          </p:nvPr>
        </p:nvSpPr>
        <p:spPr/>
        <p:txBody>
          <a:bodyPr/>
          <a:lstStyle/>
          <a:p>
            <a:fld id="{D823B84E-4184-442F-B917-B2C2560A416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staples.com/office/supplies/moreviews?catentryId=331099&amp;langId=-1&amp;storeId=10001&amp;catalogId=10051&amp;imageClickSequence=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ebaim.org/techniques/captions/realtime" TargetMode="External"/><Relationship Id="rId5" Type="http://schemas.openxmlformats.org/officeDocument/2006/relationships/image" Target="../media/image43.jpeg"/><Relationship Id="rId4" Type="http://schemas.openxmlformats.org/officeDocument/2006/relationships/hyperlink" Target="http://www.captel.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fHuai7-jVlY&amp;feature=player_embedde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google.com/support/voice/bin/answer.py?answer=115986" TargetMode="Externa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imgres?imgurl=http://www.wramc.amedd.army.mil/NewsAndEvents/media/wrimages/07-02-09/450-pasquina.gif&amp;imgrefurl=http://www.wramc.amedd.army.mil/NewsAndEvents/media/resource/Lists/wrarticles/DispForm.aspx?Id=267&amp;usg=__bPFzvkaYe49CzCeTDUldl-sJoJU=&amp;h=469&amp;w=450&amp;sz=132&amp;hl=en&amp;start=1&amp;zoom=1&amp;tbnid=FaZG0LwR1UI7JM:&amp;tbnh=128&amp;tbnw=123&amp;prev=/images?q=paul+pasquina&amp;hl=en&amp;sa=G&amp;gbv=2&amp;tbs=isch:1&amp;itbs=1" TargetMode="External"/><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8" Type="http://schemas.openxmlformats.org/officeDocument/2006/relationships/hyperlink" Target="http://www.walgreens.com/store/browse/overlays/large-product-view.jsp?skuId=sku6001881&amp;id=prod6002607&amp;vpd=true&amp;overlay=true" TargetMode="External"/><Relationship Id="rId3" Type="http://schemas.openxmlformats.org/officeDocument/2006/relationships/hyperlink" Target="http://www.amazon.com/gp/product/images/B0008E0E2M/ref=dp_image_z_0?ie=UTF8&amp;n=3760901&amp;s=hpc" TargetMode="External"/><Relationship Id="rId7" Type="http://schemas.openxmlformats.org/officeDocument/2006/relationships/hyperlink" Target="http://www.sonicalert.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hyperlink" Target="http://www.marpac.com/" TargetMode="External"/><Relationship Id="rId10" Type="http://schemas.openxmlformats.org/officeDocument/2006/relationships/hyperlink" Target="http://www.walgreens.com/" TargetMode="External"/><Relationship Id="rId4" Type="http://schemas.openxmlformats.org/officeDocument/2006/relationships/image" Target="../media/image45.jpeg"/><Relationship Id="rId9" Type="http://schemas.openxmlformats.org/officeDocument/2006/relationships/image" Target="../media/image4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ataporg.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48.xml.rels><?xml version="1.0" encoding="UTF-8" standalone="yes"?>
<Relationships xmlns="http://schemas.openxmlformats.org/package/2006/relationships"><Relationship Id="rId3" Type="http://schemas.openxmlformats.org/officeDocument/2006/relationships/hyperlink" Target="http://www.v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polytrauma.va.gov/"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mark.lindholm@med.navy.mil" TargetMode="External"/><Relationship Id="rId2" Type="http://schemas.openxmlformats.org/officeDocument/2006/relationships/hyperlink" Target="mailto:amanda.m.reinsfelder.civ@health.mil" TargetMode="External"/><Relationship Id="rId1" Type="http://schemas.openxmlformats.org/officeDocument/2006/relationships/slideLayout" Target="../slideLayouts/slideLayout2.xml"/><Relationship Id="rId4" Type="http://schemas.openxmlformats.org/officeDocument/2006/relationships/hyperlink" Target="mailto:celene.moorer@med.navy.mi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Cognitive Assistive Technology</a:t>
            </a:r>
            <a:endParaRPr lang="en-US" dirty="0"/>
          </a:p>
        </p:txBody>
      </p:sp>
      <p:sp>
        <p:nvSpPr>
          <p:cNvPr id="3" name="Subtitle 2"/>
          <p:cNvSpPr>
            <a:spLocks noGrp="1"/>
          </p:cNvSpPr>
          <p:nvPr>
            <p:ph type="subTitle" idx="1"/>
          </p:nvPr>
        </p:nvSpPr>
        <p:spPr/>
        <p:txBody>
          <a:bodyPr>
            <a:normAutofit/>
          </a:bodyPr>
          <a:lstStyle/>
          <a:p>
            <a:r>
              <a:rPr lang="en-US" dirty="0" smtClean="0"/>
              <a:t>Amanda M. Reinsfelder, ATP</a:t>
            </a:r>
          </a:p>
          <a:p>
            <a:r>
              <a:rPr lang="en-US" dirty="0" smtClean="0"/>
              <a:t>Assistive Technology Specialist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 </a:t>
            </a:r>
            <a:br>
              <a:rPr lang="en-US" dirty="0" smtClean="0"/>
            </a:br>
            <a:r>
              <a:rPr lang="en-US" dirty="0" smtClean="0"/>
              <a:t>Definition of Assistive Technology </a:t>
            </a:r>
            <a:endParaRPr lang="en-US" dirty="0"/>
          </a:p>
        </p:txBody>
      </p:sp>
      <p:sp>
        <p:nvSpPr>
          <p:cNvPr id="3" name="Content Placeholder 2"/>
          <p:cNvSpPr>
            <a:spLocks noGrp="1"/>
          </p:cNvSpPr>
          <p:nvPr>
            <p:ph idx="1"/>
          </p:nvPr>
        </p:nvSpPr>
        <p:spPr>
          <a:xfrm>
            <a:off x="457200" y="1371600"/>
            <a:ext cx="8229600" cy="4525963"/>
          </a:xfrm>
        </p:spPr>
        <p:txBody>
          <a:bodyPr/>
          <a:lstStyle/>
          <a:p>
            <a:pPr>
              <a:buNone/>
            </a:pPr>
            <a:endParaRPr lang="en-US" dirty="0" smtClean="0"/>
          </a:p>
          <a:p>
            <a:pPr>
              <a:buNone/>
            </a:pPr>
            <a:r>
              <a:rPr lang="en-US" dirty="0" smtClean="0"/>
              <a:t>	“…any item, piece of equipment, or product system, whether acquired commercially, modified, or customized, that is used to increase, maintain, or improve functional capabilities of individuals with disabilities.” </a:t>
            </a:r>
            <a:r>
              <a:rPr lang="en-US" sz="1800" dirty="0" smtClean="0"/>
              <a:t>(Assistive Technology Act of 1998; reauthorized in 2004)</a:t>
            </a:r>
            <a:endParaRPr lang="en-US" dirty="0"/>
          </a:p>
        </p:txBody>
      </p:sp>
      <p:pic>
        <p:nvPicPr>
          <p:cNvPr id="4" name="Picture 3" descr="C:\Documents and Settings\Amanda.Reinsfelder\Local Settings\Temporary Internet Files\Content.IE5\696HITYZ\MP900405396[1].jp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5715000" y="4243647"/>
            <a:ext cx="3657600" cy="2614353"/>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dirty="0" smtClean="0"/>
              <a:t>Every Day Technology vs. </a:t>
            </a:r>
            <a:br>
              <a:rPr lang="en-US" dirty="0" smtClean="0"/>
            </a:br>
            <a:r>
              <a:rPr lang="en-US" dirty="0" smtClean="0"/>
              <a:t>Assistive Technology</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How is it used?</a:t>
            </a:r>
          </a:p>
          <a:p>
            <a:r>
              <a:rPr lang="en-US" dirty="0" smtClean="0"/>
              <a:t>What is the purpose/goal?</a:t>
            </a:r>
          </a:p>
          <a:p>
            <a:r>
              <a:rPr lang="en-US" dirty="0" smtClean="0"/>
              <a:t>Does it help meet a </a:t>
            </a:r>
            <a:r>
              <a:rPr lang="en-US" u="sng" dirty="0" smtClean="0"/>
              <a:t>need</a:t>
            </a:r>
            <a:r>
              <a:rPr lang="en-US" dirty="0" smtClean="0"/>
              <a:t>?</a:t>
            </a:r>
          </a:p>
          <a:p>
            <a:r>
              <a:rPr lang="en-US" dirty="0" smtClean="0"/>
              <a:t>Benefit: “If it doesn’t make me look ‘different’, I will be more likely to use it.”   </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vote!</a:t>
            </a:r>
            <a:endParaRPr lang="en-US" dirty="0"/>
          </a:p>
        </p:txBody>
      </p:sp>
      <p:sp>
        <p:nvSpPr>
          <p:cNvPr id="3" name="Content Placeholder 2"/>
          <p:cNvSpPr>
            <a:spLocks noGrp="1"/>
          </p:cNvSpPr>
          <p:nvPr>
            <p:ph idx="1"/>
          </p:nvPr>
        </p:nvSpPr>
        <p:spPr/>
        <p:txBody>
          <a:bodyPr/>
          <a:lstStyle/>
          <a:p>
            <a:r>
              <a:rPr lang="en-US" dirty="0" smtClean="0"/>
              <a:t>Who does not have a cell phone?</a:t>
            </a:r>
          </a:p>
          <a:p>
            <a:r>
              <a:rPr lang="en-US" dirty="0" smtClean="0"/>
              <a:t>Who has a cell phone? (Hold it up!) </a:t>
            </a:r>
          </a:p>
          <a:p>
            <a:r>
              <a:rPr lang="en-US" dirty="0" smtClean="0"/>
              <a:t>Keep it up if it is a smart phone. </a:t>
            </a:r>
          </a:p>
          <a:p>
            <a:r>
              <a:rPr lang="en-US" dirty="0" smtClean="0"/>
              <a:t>Keep it up if you use it for reminders.</a:t>
            </a:r>
          </a:p>
          <a:p>
            <a:r>
              <a:rPr lang="en-US" dirty="0" smtClean="0"/>
              <a:t>Keep it up if you use it for pictures. </a:t>
            </a:r>
          </a:p>
          <a:p>
            <a:r>
              <a:rPr lang="en-US" dirty="0" smtClean="0"/>
              <a:t>What else do you use it for? </a:t>
            </a:r>
          </a:p>
          <a:p>
            <a:endParaRPr lang="en-US" dirty="0" smtClean="0"/>
          </a:p>
        </p:txBody>
      </p:sp>
      <p:pic>
        <p:nvPicPr>
          <p:cNvPr id="6" name="Picture 9" descr="SPH-A310DAADY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48400" y="1752600"/>
            <a:ext cx="32004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Point:</a:t>
            </a:r>
            <a:endParaRPr lang="en-US" dirty="0"/>
          </a:p>
        </p:txBody>
      </p:sp>
      <p:sp>
        <p:nvSpPr>
          <p:cNvPr id="3" name="Content Placeholder 2"/>
          <p:cNvSpPr>
            <a:spLocks noGrp="1"/>
          </p:cNvSpPr>
          <p:nvPr>
            <p:ph idx="1"/>
          </p:nvPr>
        </p:nvSpPr>
        <p:spPr/>
        <p:txBody>
          <a:bodyPr/>
          <a:lstStyle/>
          <a:p>
            <a:r>
              <a:rPr lang="en-US" dirty="0" smtClean="0"/>
              <a:t>What is readily available? </a:t>
            </a:r>
          </a:p>
          <a:p>
            <a:r>
              <a:rPr lang="en-US" dirty="0" smtClean="0"/>
              <a:t>What are current resources?</a:t>
            </a:r>
          </a:p>
          <a:p>
            <a:r>
              <a:rPr lang="en-US" dirty="0" smtClean="0"/>
              <a:t>Can current tool be adjusted to meet the needs? </a:t>
            </a:r>
          </a:p>
          <a:p>
            <a:r>
              <a:rPr lang="en-US" dirty="0" smtClean="0"/>
              <a:t>Phones are great for some, but not the end-all solution for everyone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phone can do </a:t>
            </a:r>
            <a:r>
              <a:rPr lang="en-US" b="1" i="1" dirty="0" smtClean="0"/>
              <a:t>what</a:t>
            </a:r>
            <a:r>
              <a:rPr lang="en-US" i="1" dirty="0" smtClean="0"/>
              <a:t>?!?</a:t>
            </a:r>
            <a:r>
              <a:rPr lang="en-US" dirty="0" smtClean="0"/>
              <a:t> </a:t>
            </a:r>
            <a:endParaRPr lang="en-US" dirty="0"/>
          </a:p>
        </p:txBody>
      </p:sp>
      <p:sp>
        <p:nvSpPr>
          <p:cNvPr id="3" name="Content Placeholder 2"/>
          <p:cNvSpPr>
            <a:spLocks noGrp="1"/>
          </p:cNvSpPr>
          <p:nvPr>
            <p:ph idx="1"/>
          </p:nvPr>
        </p:nvSpPr>
        <p:spPr/>
        <p:txBody>
          <a:bodyPr/>
          <a:lstStyle/>
          <a:p>
            <a:r>
              <a:rPr lang="en-US" dirty="0" smtClean="0"/>
              <a:t>Most people don’t realize all of the features already in their pockets</a:t>
            </a:r>
          </a:p>
          <a:p>
            <a:r>
              <a:rPr lang="en-US" dirty="0" smtClean="0"/>
              <a:t>Customized alarms and alerts</a:t>
            </a:r>
          </a:p>
          <a:p>
            <a:r>
              <a:rPr lang="en-US" dirty="0" smtClean="0"/>
              <a:t>Synced to cloud systems for backup </a:t>
            </a:r>
          </a:p>
          <a:p>
            <a:r>
              <a:rPr lang="en-US" dirty="0" smtClean="0"/>
              <a:t>Share with family members or other parties</a:t>
            </a:r>
          </a:p>
          <a:p>
            <a:r>
              <a:rPr lang="en-US" dirty="0" smtClean="0"/>
              <a:t>Many free applications provide small features that make a big impact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Operating System?</a:t>
            </a:r>
            <a:endParaRPr lang="en-US" dirty="0"/>
          </a:p>
        </p:txBody>
      </p:sp>
      <p:sp>
        <p:nvSpPr>
          <p:cNvPr id="3" name="Content Placeholder 2"/>
          <p:cNvSpPr>
            <a:spLocks noGrp="1"/>
          </p:cNvSpPr>
          <p:nvPr>
            <p:ph idx="1"/>
          </p:nvPr>
        </p:nvSpPr>
        <p:spPr>
          <a:xfrm>
            <a:off x="457200" y="1981200"/>
            <a:ext cx="8229600" cy="4525963"/>
          </a:xfrm>
        </p:spPr>
        <p:txBody>
          <a:bodyPr/>
          <a:lstStyle/>
          <a:p>
            <a:r>
              <a:rPr lang="en-US" dirty="0" smtClean="0"/>
              <a:t>What does the person currently use? </a:t>
            </a:r>
          </a:p>
          <a:p>
            <a:r>
              <a:rPr lang="en-US" dirty="0" smtClean="0"/>
              <a:t>Educate where both can be compatible with each other</a:t>
            </a:r>
          </a:p>
          <a:p>
            <a:pPr lvl="1"/>
            <a:r>
              <a:rPr lang="en-US" dirty="0" smtClean="0"/>
              <a:t>(My phone is an one operating system, but my Tablet is another. Do I need a new phone?)</a:t>
            </a:r>
          </a:p>
          <a:p>
            <a:r>
              <a:rPr lang="en-US" dirty="0" smtClean="0"/>
              <a:t>Other platforms also exist</a:t>
            </a:r>
          </a:p>
          <a:p>
            <a:r>
              <a:rPr lang="en-US" dirty="0" smtClean="0"/>
              <a:t>Use what is the most natural for the person </a:t>
            </a:r>
            <a:endParaRPr lang="en-US" dirty="0"/>
          </a:p>
        </p:txBody>
      </p:sp>
      <p:pic>
        <p:nvPicPr>
          <p:cNvPr id="4" name="Content Placeholder 3" descr="iphone1.jpg"/>
          <p:cNvPicPr>
            <a:picLocks noChangeAspect="1"/>
          </p:cNvPicPr>
          <p:nvPr/>
        </p:nvPicPr>
        <p:blipFill>
          <a:blip r:embed="rId3" cstate="print"/>
          <a:srcRect t="3650" r="63274"/>
          <a:stretch>
            <a:fillRect/>
          </a:stretch>
        </p:blipFill>
        <p:spPr>
          <a:xfrm>
            <a:off x="228600" y="152400"/>
            <a:ext cx="1219200" cy="1877282"/>
          </a:xfrm>
          <a:prstGeom prst="rect">
            <a:avLst/>
          </a:prstGeom>
        </p:spPr>
      </p:pic>
      <p:pic>
        <p:nvPicPr>
          <p:cNvPr id="5" name="Picture 9" descr="http://www.mobilephone.co.in/wp-content/uploads/2010/02/HTC-droid-eris.jpg"/>
          <p:cNvPicPr>
            <a:picLocks noChangeAspect="1" noChangeArrowheads="1"/>
          </p:cNvPicPr>
          <p:nvPr/>
        </p:nvPicPr>
        <p:blipFill>
          <a:blip r:embed="rId4" cstate="print"/>
          <a:srcRect/>
          <a:stretch>
            <a:fillRect/>
          </a:stretch>
        </p:blipFill>
        <p:spPr bwMode="auto">
          <a:xfrm>
            <a:off x="7543800" y="228600"/>
            <a:ext cx="1295400" cy="17742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my phone isn’t “smart”…?</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smtClean="0"/>
              <a:t>Most basic phone features include:</a:t>
            </a:r>
          </a:p>
          <a:p>
            <a:pPr lvl="1"/>
            <a:r>
              <a:rPr lang="en-US" dirty="0" smtClean="0"/>
              <a:t>Calendar stored on phone’s memory</a:t>
            </a:r>
          </a:p>
          <a:p>
            <a:pPr lvl="1"/>
            <a:r>
              <a:rPr lang="en-US" dirty="0" smtClean="0"/>
              <a:t>Ability to send and receive text messages</a:t>
            </a:r>
          </a:p>
          <a:p>
            <a:pPr lvl="1"/>
            <a:r>
              <a:rPr lang="en-US" dirty="0" smtClean="0"/>
              <a:t>Ability to connect to Bluetooth</a:t>
            </a:r>
          </a:p>
          <a:p>
            <a:pPr lvl="1">
              <a:buNone/>
            </a:pPr>
            <a:endParaRPr lang="en-US" dirty="0"/>
          </a:p>
          <a:p>
            <a:r>
              <a:rPr lang="en-US" dirty="0" smtClean="0"/>
              <a:t>Always consider the person’s cell phone plan!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0"/>
            <a:ext cx="7772400" cy="1470025"/>
          </a:xfrm>
        </p:spPr>
        <p:txBody>
          <a:bodyPr/>
          <a:lstStyle/>
          <a:p>
            <a:r>
              <a:rPr lang="en-US" dirty="0" smtClean="0"/>
              <a:t>Online Reminder Systems</a:t>
            </a:r>
            <a:endParaRPr lang="en-US" dirty="0"/>
          </a:p>
        </p:txBody>
      </p:sp>
      <p:sp>
        <p:nvSpPr>
          <p:cNvPr id="5" name="Subtitle 4"/>
          <p:cNvSpPr>
            <a:spLocks noGrp="1"/>
          </p:cNvSpPr>
          <p:nvPr>
            <p:ph type="subTitle" idx="1"/>
          </p:nvPr>
        </p:nvSpPr>
        <p:spPr/>
        <p:txBody>
          <a:bodyPr/>
          <a:lstStyle/>
          <a:p>
            <a:endParaRPr lang="en-US"/>
          </a:p>
        </p:txBody>
      </p:sp>
      <p:pic>
        <p:nvPicPr>
          <p:cNvPr id="72706" name="Picture 2" descr="Hand with a string tied around the index finger"/>
          <p:cNvPicPr>
            <a:picLocks noChangeAspect="1" noChangeArrowheads="1"/>
          </p:cNvPicPr>
          <p:nvPr/>
        </p:nvPicPr>
        <p:blipFill>
          <a:blip r:embed="rId2" cstate="print"/>
          <a:srcRect/>
          <a:stretch>
            <a:fillRect/>
          </a:stretch>
        </p:blipFill>
        <p:spPr bwMode="auto">
          <a:xfrm>
            <a:off x="3352800" y="3352800"/>
            <a:ext cx="1828800" cy="1828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1828800"/>
            <a:ext cx="8361841"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981200" y="1371600"/>
            <a:ext cx="5088531" cy="503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sp>
        <p:nvSpPr>
          <p:cNvPr id="8195" name="Content Placeholder 2"/>
          <p:cNvSpPr>
            <a:spLocks noGrp="1"/>
          </p:cNvSpPr>
          <p:nvPr>
            <p:ph idx="1"/>
          </p:nvPr>
        </p:nvSpPr>
        <p:spPr/>
        <p:txBody>
          <a:bodyPr/>
          <a:lstStyle/>
          <a:p>
            <a:pPr eaLnBrk="1" hangingPunct="1"/>
            <a:endParaRPr lang="en-US" sz="2400" i="1" dirty="0" smtClean="0"/>
          </a:p>
          <a:p>
            <a:pPr eaLnBrk="1" hangingPunct="1"/>
            <a:endParaRPr lang="en-US" sz="2400" i="1" dirty="0" smtClean="0"/>
          </a:p>
          <a:p>
            <a:pPr eaLnBrk="1" hangingPunct="1"/>
            <a:r>
              <a:rPr lang="en-US" i="1" dirty="0" smtClean="0"/>
              <a:t>The views expressed in this presentation are those of the author and do not reflect the official policy of the Department of the Army, Department of Defense, or U. S. Government.</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Hotmail</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533400" y="1371600"/>
            <a:ext cx="8077200" cy="519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Hotmail</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304800" y="1676400"/>
            <a:ext cx="8534400"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Gmail</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81000" y="1219200"/>
            <a:ext cx="8515350"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Gmail</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914400" y="1600200"/>
            <a:ext cx="715327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Recovery</a:t>
            </a:r>
            <a:endParaRPr lang="en-US" dirty="0"/>
          </a:p>
        </p:txBody>
      </p:sp>
      <p:sp>
        <p:nvSpPr>
          <p:cNvPr id="3" name="Content Placeholder 2"/>
          <p:cNvSpPr>
            <a:spLocks noGrp="1"/>
          </p:cNvSpPr>
          <p:nvPr>
            <p:ph idx="1"/>
          </p:nvPr>
        </p:nvSpPr>
        <p:spPr/>
        <p:txBody>
          <a:bodyPr/>
          <a:lstStyle/>
          <a:p>
            <a:r>
              <a:rPr lang="en-US" dirty="0" smtClean="0"/>
              <a:t>Passwords are required for cloud based systems </a:t>
            </a:r>
          </a:p>
          <a:p>
            <a:r>
              <a:rPr lang="en-US" dirty="0" smtClean="0"/>
              <a:t>Remembering them can be an issue</a:t>
            </a:r>
          </a:p>
          <a:p>
            <a:r>
              <a:rPr lang="en-US" dirty="0" smtClean="0"/>
              <a:t>Comfort levels may vary with strategies to remember passwords </a:t>
            </a:r>
          </a:p>
          <a:p>
            <a:r>
              <a:rPr lang="en-US" dirty="0" smtClean="0"/>
              <a:t>Refer to Occupational Therapist or other provider for cognitive strategies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172200" cy="944562"/>
          </a:xfrm>
        </p:spPr>
        <p:txBody>
          <a:bodyPr/>
          <a:lstStyle/>
          <a:p>
            <a:r>
              <a:rPr lang="en-US" dirty="0" smtClean="0"/>
              <a:t>“That’s not for me.”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I only want to make calls on my phone.</a:t>
            </a:r>
          </a:p>
          <a:p>
            <a:r>
              <a:rPr lang="en-US" dirty="0" smtClean="0"/>
              <a:t>I don’t want to be reachable at all times.</a:t>
            </a:r>
          </a:p>
          <a:p>
            <a:r>
              <a:rPr lang="en-US" dirty="0" smtClean="0"/>
              <a:t>I am afraid I will lose my phone.</a:t>
            </a:r>
          </a:p>
          <a:p>
            <a:r>
              <a:rPr lang="en-US" dirty="0" smtClean="0"/>
              <a:t>It is difficult to physically reach for my phone. </a:t>
            </a:r>
          </a:p>
          <a:p>
            <a:r>
              <a:rPr lang="en-US" dirty="0" smtClean="0"/>
              <a:t>My phone is too small.</a:t>
            </a:r>
          </a:p>
          <a:p>
            <a:r>
              <a:rPr lang="en-US" dirty="0" smtClean="0"/>
              <a:t>I like paper better. </a:t>
            </a:r>
          </a:p>
        </p:txBody>
      </p:sp>
      <p:pic>
        <p:nvPicPr>
          <p:cNvPr id="63490" name="Picture 2" descr="No cell phone sign"/>
          <p:cNvPicPr>
            <a:picLocks noChangeAspect="1" noChangeArrowheads="1"/>
          </p:cNvPicPr>
          <p:nvPr/>
        </p:nvPicPr>
        <p:blipFill>
          <a:blip r:embed="rId3" cstate="print"/>
          <a:srcRect/>
          <a:stretch>
            <a:fillRect/>
          </a:stretch>
        </p:blipFill>
        <p:spPr bwMode="auto">
          <a:xfrm>
            <a:off x="6553200" y="152400"/>
            <a:ext cx="1828800" cy="1828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ok!</a:t>
            </a:r>
            <a:endParaRPr lang="en-US" dirty="0"/>
          </a:p>
        </p:txBody>
      </p:sp>
      <p:sp>
        <p:nvSpPr>
          <p:cNvPr id="3" name="Content Placeholder 2"/>
          <p:cNvSpPr>
            <a:spLocks noGrp="1"/>
          </p:cNvSpPr>
          <p:nvPr>
            <p:ph idx="1"/>
          </p:nvPr>
        </p:nvSpPr>
        <p:spPr/>
        <p:txBody>
          <a:bodyPr>
            <a:normAutofit/>
          </a:bodyPr>
          <a:lstStyle/>
          <a:p>
            <a:r>
              <a:rPr lang="en-US" dirty="0" smtClean="0"/>
              <a:t>Wireless Leash</a:t>
            </a:r>
          </a:p>
          <a:p>
            <a:r>
              <a:rPr lang="en-US" dirty="0" smtClean="0"/>
              <a:t>Small portable touch screen device   </a:t>
            </a:r>
          </a:p>
          <a:p>
            <a:r>
              <a:rPr lang="en-US" dirty="0" smtClean="0"/>
              <a:t>Smart watch</a:t>
            </a:r>
          </a:p>
          <a:p>
            <a:r>
              <a:rPr lang="en-US" dirty="0" smtClean="0"/>
              <a:t>Tablet Organizer</a:t>
            </a:r>
          </a:p>
          <a:p>
            <a:r>
              <a:rPr lang="en-US" dirty="0" smtClean="0"/>
              <a:t>Traditional pen and paper</a:t>
            </a:r>
          </a:p>
          <a:p>
            <a:r>
              <a:rPr lang="en-US" dirty="0" smtClean="0"/>
              <a:t>“Not-smart” watches</a:t>
            </a:r>
          </a:p>
          <a:p>
            <a:endParaRPr lang="en-US" dirty="0" smtClean="0"/>
          </a:p>
          <a:p>
            <a:endParaRPr lang="en-US" dirty="0" smtClean="0"/>
          </a:p>
          <a:p>
            <a:endParaRPr lang="en-US" dirty="0"/>
          </a:p>
        </p:txBody>
      </p:sp>
      <p:pic>
        <p:nvPicPr>
          <p:cNvPr id="4" name="Picture 7"/>
          <p:cNvPicPr>
            <a:picLocks noChangeAspect="1" noChangeArrowheads="1"/>
          </p:cNvPicPr>
          <p:nvPr/>
        </p:nvPicPr>
        <p:blipFill>
          <a:blip r:embed="rId2" cstate="print"/>
          <a:srcRect/>
          <a:stretch>
            <a:fillRect/>
          </a:stretch>
        </p:blipFill>
        <p:spPr bwMode="auto">
          <a:xfrm>
            <a:off x="5715000" y="4876800"/>
            <a:ext cx="2193925" cy="1447800"/>
          </a:xfrm>
          <a:prstGeom prst="rect">
            <a:avLst/>
          </a:prstGeom>
          <a:noFill/>
          <a:ln w="9525">
            <a:noFill/>
            <a:miter lim="800000"/>
            <a:headEnd/>
            <a:tailEnd/>
          </a:ln>
        </p:spPr>
      </p:pic>
      <p:pic>
        <p:nvPicPr>
          <p:cNvPr id="5" name="Picture 6" descr="watch can hold up to 12 alarms&#10;http://ep.yimg.com/ca/I/epill_2124_6624422&#10;"/>
          <p:cNvPicPr>
            <a:picLocks noChangeAspect="1" noChangeArrowheads="1"/>
          </p:cNvPicPr>
          <p:nvPr/>
        </p:nvPicPr>
        <p:blipFill>
          <a:blip r:embed="rId3" cstate="print"/>
          <a:srcRect/>
          <a:stretch>
            <a:fillRect/>
          </a:stretch>
        </p:blipFill>
        <p:spPr bwMode="auto">
          <a:xfrm>
            <a:off x="7086600" y="2362200"/>
            <a:ext cx="1219200" cy="173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Isn’t it all the same? </a:t>
            </a:r>
            <a:endParaRPr lang="en-US" dirty="0"/>
          </a:p>
        </p:txBody>
      </p:sp>
      <p:pic>
        <p:nvPicPr>
          <p:cNvPr id="4" name="Picture 10" descr="SGH-T849ZKATMB"/>
          <p:cNvPicPr>
            <a:picLocks noChangeAspect="1" noChangeArrowheads="1"/>
          </p:cNvPicPr>
          <p:nvPr/>
        </p:nvPicPr>
        <p:blipFill>
          <a:blip r:embed="rId2" cstate="print"/>
          <a:srcRect/>
          <a:stretch>
            <a:fillRect/>
          </a:stretch>
        </p:blipFill>
        <p:spPr bwMode="auto">
          <a:xfrm>
            <a:off x="0" y="3886200"/>
            <a:ext cx="2438400" cy="2438400"/>
          </a:xfrm>
          <a:prstGeom prst="rect">
            <a:avLst/>
          </a:prstGeom>
          <a:noFill/>
          <a:ln w="9525">
            <a:noFill/>
            <a:miter lim="800000"/>
            <a:headEnd/>
            <a:tailEnd/>
          </a:ln>
        </p:spPr>
      </p:pic>
      <p:pic>
        <p:nvPicPr>
          <p:cNvPr id="5" name="Picture 8" descr="http://images.apple.com/ipad/features/images/safari_surf_20100225.jpg"/>
          <p:cNvPicPr>
            <a:picLocks noChangeAspect="1" noChangeArrowheads="1"/>
          </p:cNvPicPr>
          <p:nvPr/>
        </p:nvPicPr>
        <p:blipFill>
          <a:blip r:embed="rId3" cstate="print"/>
          <a:srcRect/>
          <a:stretch>
            <a:fillRect/>
          </a:stretch>
        </p:blipFill>
        <p:spPr bwMode="auto">
          <a:xfrm>
            <a:off x="5943600" y="1295400"/>
            <a:ext cx="2011412" cy="2871646"/>
          </a:xfrm>
          <a:prstGeom prst="rect">
            <a:avLst/>
          </a:prstGeom>
          <a:noFill/>
          <a:ln w="9525">
            <a:noFill/>
            <a:miter lim="800000"/>
            <a:headEnd/>
            <a:tailEnd/>
          </a:ln>
        </p:spPr>
      </p:pic>
      <p:pic>
        <p:nvPicPr>
          <p:cNvPr id="6" name="Picture 6" descr="Blackberry Playbook"/>
          <p:cNvPicPr>
            <a:picLocks noChangeAspect="1" noChangeArrowheads="1"/>
          </p:cNvPicPr>
          <p:nvPr/>
        </p:nvPicPr>
        <p:blipFill>
          <a:blip r:embed="rId4" cstate="print"/>
          <a:srcRect/>
          <a:stretch>
            <a:fillRect/>
          </a:stretch>
        </p:blipFill>
        <p:spPr bwMode="auto">
          <a:xfrm>
            <a:off x="4343400" y="4419600"/>
            <a:ext cx="2145440" cy="1508416"/>
          </a:xfrm>
          <a:prstGeom prst="rect">
            <a:avLst/>
          </a:prstGeom>
          <a:noFill/>
          <a:ln w="9525">
            <a:noFill/>
            <a:miter lim="800000"/>
            <a:headEnd/>
            <a:tailEnd/>
          </a:ln>
        </p:spPr>
      </p:pic>
      <p:pic>
        <p:nvPicPr>
          <p:cNvPr id="7" name="Picture 4" descr="Motorola Zoom Android Tablet"/>
          <p:cNvPicPr>
            <a:picLocks noChangeAspect="1" noChangeArrowheads="1"/>
          </p:cNvPicPr>
          <p:nvPr/>
        </p:nvPicPr>
        <p:blipFill>
          <a:blip r:embed="rId5" cstate="print"/>
          <a:srcRect/>
          <a:stretch>
            <a:fillRect/>
          </a:stretch>
        </p:blipFill>
        <p:spPr>
          <a:xfrm>
            <a:off x="2133600" y="1371600"/>
            <a:ext cx="1981200" cy="245857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K.I.S.S. = Keep It Simple, Silly!</a:t>
            </a:r>
            <a:endParaRPr lang="en-US" dirty="0"/>
          </a:p>
        </p:txBody>
      </p:sp>
      <p:sp>
        <p:nvSpPr>
          <p:cNvPr id="5" name="Subtitle 4"/>
          <p:cNvSpPr>
            <a:spLocks noGrp="1"/>
          </p:cNvSpPr>
          <p:nvPr>
            <p:ph idx="1"/>
          </p:nvPr>
        </p:nvSpPr>
        <p:spPr/>
        <p:txBody>
          <a:bodyPr/>
          <a:lstStyle/>
          <a:p>
            <a:r>
              <a:rPr lang="en-US" dirty="0" smtClean="0"/>
              <a:t>What is the GOAL? </a:t>
            </a:r>
          </a:p>
          <a:p>
            <a:endParaRPr lang="en-US" dirty="0" smtClean="0"/>
          </a:p>
          <a:p>
            <a:r>
              <a:rPr lang="en-US" dirty="0" smtClean="0"/>
              <a:t>Is the tool able to help them accomplish the goal? </a:t>
            </a:r>
          </a:p>
          <a:p>
            <a:pPr>
              <a:buNone/>
            </a:pPr>
            <a:endParaRPr lang="en-US" dirty="0" smtClean="0"/>
          </a:p>
          <a:p>
            <a:r>
              <a:rPr lang="en-US" dirty="0" smtClean="0"/>
              <a:t>“Glitz and Glamour” are not always necessary nor appropriate to accomplish the task successfully!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060575"/>
          </a:xfrm>
        </p:spPr>
        <p:txBody>
          <a:bodyPr>
            <a:normAutofit fontScale="90000"/>
          </a:bodyPr>
          <a:lstStyle/>
          <a:p>
            <a:r>
              <a:rPr lang="en-US" dirty="0" smtClean="0"/>
              <a:t>Other Assistive Technology </a:t>
            </a:r>
            <a:br>
              <a:rPr lang="en-US" dirty="0" smtClean="0"/>
            </a:br>
            <a:r>
              <a:rPr lang="en-US" dirty="0" smtClean="0"/>
              <a:t>for Thought Organization</a:t>
            </a:r>
            <a:br>
              <a:rPr lang="en-US" dirty="0" smtClean="0"/>
            </a:br>
            <a:r>
              <a:rPr lang="en-US" dirty="0" smtClean="0"/>
              <a:t>and Information Processing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US" smtClean="0"/>
              <a:t>AT Takes a Team Effort!</a:t>
            </a:r>
          </a:p>
        </p:txBody>
      </p:sp>
      <p:sp>
        <p:nvSpPr>
          <p:cNvPr id="16387"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sz="3500" u="sng" dirty="0" smtClean="0">
                <a:ea typeface="ＭＳ Ｐゴシック" pitchFamily="-109" charset="-128"/>
              </a:rPr>
              <a:t>Patient and family</a:t>
            </a:r>
            <a:endParaRPr lang="en-US" sz="3500" dirty="0" smtClean="0">
              <a:ea typeface="ＭＳ Ｐゴシック" pitchFamily="-109" charset="-128"/>
            </a:endParaRPr>
          </a:p>
          <a:p>
            <a:pPr eaLnBrk="1" fontAlgn="auto" hangingPunct="1">
              <a:spcAft>
                <a:spcPts val="0"/>
              </a:spcAft>
              <a:buFont typeface="Arial" pitchFamily="34" charset="0"/>
              <a:buChar char="•"/>
              <a:defRPr/>
            </a:pPr>
            <a:r>
              <a:rPr lang="en-US" sz="2100" dirty="0" smtClean="0">
                <a:ea typeface="ＭＳ Ｐゴシック" pitchFamily="-109" charset="-128"/>
              </a:rPr>
              <a:t>Assistive Technology Provider (ATP)</a:t>
            </a:r>
          </a:p>
          <a:p>
            <a:pPr eaLnBrk="1" fontAlgn="auto" hangingPunct="1">
              <a:spcAft>
                <a:spcPts val="0"/>
              </a:spcAft>
              <a:buFont typeface="Arial" pitchFamily="34" charset="0"/>
              <a:buChar char="•"/>
              <a:defRPr/>
            </a:pPr>
            <a:r>
              <a:rPr lang="en-US" sz="2000" dirty="0" smtClean="0">
                <a:ea typeface="ＭＳ Ｐゴシック" pitchFamily="-109" charset="-128"/>
              </a:rPr>
              <a:t>Occupational Therapy</a:t>
            </a:r>
          </a:p>
          <a:p>
            <a:pPr eaLnBrk="1" fontAlgn="auto" hangingPunct="1">
              <a:spcAft>
                <a:spcPts val="0"/>
              </a:spcAft>
              <a:buFont typeface="Arial" pitchFamily="34" charset="0"/>
              <a:buChar char="•"/>
              <a:defRPr/>
            </a:pPr>
            <a:r>
              <a:rPr lang="en-US" sz="2000" dirty="0" smtClean="0">
                <a:ea typeface="ＭＳ Ｐゴシック" pitchFamily="-109" charset="-128"/>
              </a:rPr>
              <a:t>Speech Language Pathology</a:t>
            </a:r>
          </a:p>
          <a:p>
            <a:pPr eaLnBrk="1" fontAlgn="auto" hangingPunct="1">
              <a:spcAft>
                <a:spcPts val="0"/>
              </a:spcAft>
              <a:buFont typeface="Arial" pitchFamily="34" charset="0"/>
              <a:buChar char="•"/>
              <a:defRPr/>
            </a:pPr>
            <a:r>
              <a:rPr lang="en-US" sz="2000" dirty="0" smtClean="0">
                <a:ea typeface="ＭＳ Ｐゴシック" pitchFamily="-109" charset="-128"/>
              </a:rPr>
              <a:t>Audiology</a:t>
            </a:r>
          </a:p>
          <a:p>
            <a:pPr eaLnBrk="1" fontAlgn="auto" hangingPunct="1">
              <a:spcAft>
                <a:spcPts val="0"/>
              </a:spcAft>
              <a:buFont typeface="Arial" pitchFamily="34" charset="0"/>
              <a:buChar char="•"/>
              <a:defRPr/>
            </a:pPr>
            <a:r>
              <a:rPr lang="en-US" sz="2000" dirty="0" smtClean="0">
                <a:ea typeface="ＭＳ Ｐゴシック" pitchFamily="-109" charset="-128"/>
              </a:rPr>
              <a:t>Physical Therapy</a:t>
            </a:r>
          </a:p>
          <a:p>
            <a:pPr eaLnBrk="1" fontAlgn="auto" hangingPunct="1">
              <a:spcAft>
                <a:spcPts val="0"/>
              </a:spcAft>
              <a:buFont typeface="Arial" pitchFamily="34" charset="0"/>
              <a:buChar char="•"/>
              <a:defRPr/>
            </a:pPr>
            <a:r>
              <a:rPr lang="en-US" sz="2000" dirty="0" smtClean="0">
                <a:ea typeface="ＭＳ Ｐゴシック" pitchFamily="-109" charset="-128"/>
              </a:rPr>
              <a:t>Psychology/Neuropsychology</a:t>
            </a:r>
          </a:p>
          <a:p>
            <a:pPr eaLnBrk="1" fontAlgn="auto" hangingPunct="1">
              <a:spcAft>
                <a:spcPts val="0"/>
              </a:spcAft>
              <a:buFont typeface="Arial" pitchFamily="34" charset="0"/>
              <a:buChar char="•"/>
              <a:defRPr/>
            </a:pPr>
            <a:r>
              <a:rPr lang="en-US" sz="2000" dirty="0" smtClean="0">
                <a:ea typeface="ＭＳ Ｐゴシック" pitchFamily="-109" charset="-128"/>
              </a:rPr>
              <a:t>Case Managers</a:t>
            </a:r>
          </a:p>
          <a:p>
            <a:pPr eaLnBrk="1" fontAlgn="auto" hangingPunct="1">
              <a:spcAft>
                <a:spcPts val="0"/>
              </a:spcAft>
              <a:buFont typeface="Arial" pitchFamily="34" charset="0"/>
              <a:buChar char="•"/>
              <a:defRPr/>
            </a:pPr>
            <a:r>
              <a:rPr lang="en-US" sz="2000" dirty="0" smtClean="0">
                <a:ea typeface="ＭＳ Ｐゴシック" pitchFamily="-109" charset="-128"/>
              </a:rPr>
              <a:t>Social Work</a:t>
            </a:r>
          </a:p>
          <a:p>
            <a:pPr eaLnBrk="1" fontAlgn="auto" hangingPunct="1">
              <a:spcAft>
                <a:spcPts val="0"/>
              </a:spcAft>
              <a:buFont typeface="Arial" pitchFamily="34" charset="0"/>
              <a:buChar char="•"/>
              <a:defRPr/>
            </a:pPr>
            <a:r>
              <a:rPr lang="en-US" sz="2000" dirty="0" smtClean="0">
                <a:ea typeface="ＭＳ Ｐゴシック" pitchFamily="-109" charset="-128"/>
              </a:rPr>
              <a:t>Vocational Rehabilitation Counseling</a:t>
            </a:r>
          </a:p>
          <a:p>
            <a:pPr eaLnBrk="1" fontAlgn="auto" hangingPunct="1">
              <a:spcAft>
                <a:spcPts val="0"/>
              </a:spcAft>
              <a:buFont typeface="Arial" pitchFamily="34" charset="0"/>
              <a:buChar char="•"/>
              <a:defRPr/>
            </a:pPr>
            <a:r>
              <a:rPr lang="en-US" sz="2000" dirty="0" smtClean="0">
                <a:ea typeface="ＭＳ Ｐゴシック" pitchFamily="-109" charset="-128"/>
              </a:rPr>
              <a:t>Recreation Therapy</a:t>
            </a:r>
          </a:p>
          <a:p>
            <a:pPr eaLnBrk="1" fontAlgn="auto" hangingPunct="1">
              <a:spcAft>
                <a:spcPts val="0"/>
              </a:spcAft>
              <a:buFont typeface="Arial" pitchFamily="34" charset="0"/>
              <a:buChar char="•"/>
              <a:defRPr/>
            </a:pPr>
            <a:r>
              <a:rPr lang="en-US" sz="2000" dirty="0" err="1" smtClean="0">
                <a:ea typeface="ＭＳ Ｐゴシック" pitchFamily="-109" charset="-128"/>
              </a:rPr>
              <a:t>Physiatry</a:t>
            </a:r>
            <a:endParaRPr lang="en-US" sz="2000" dirty="0" smtClean="0">
              <a:ea typeface="ＭＳ Ｐゴシック" pitchFamily="-109" charset="-128"/>
            </a:endParaRPr>
          </a:p>
          <a:p>
            <a:pPr eaLnBrk="1" fontAlgn="auto" hangingPunct="1">
              <a:spcAft>
                <a:spcPts val="0"/>
              </a:spcAft>
              <a:buFont typeface="Arial" pitchFamily="34" charset="0"/>
              <a:buChar char="•"/>
              <a:defRPr/>
            </a:pPr>
            <a:r>
              <a:rPr lang="en-US" sz="2000" dirty="0" smtClean="0">
                <a:ea typeface="ＭＳ Ｐゴシック" pitchFamily="-109" charset="-128"/>
              </a:rPr>
              <a:t>Nursing</a:t>
            </a:r>
          </a:p>
          <a:p>
            <a:pPr eaLnBrk="1" fontAlgn="auto" hangingPunct="1">
              <a:spcAft>
                <a:spcPts val="0"/>
              </a:spcAft>
              <a:buFont typeface="Arial" pitchFamily="34" charset="0"/>
              <a:buChar char="•"/>
              <a:defRPr/>
            </a:pPr>
            <a:r>
              <a:rPr lang="en-US" sz="2000" dirty="0" smtClean="0">
                <a:ea typeface="ＭＳ Ｐゴシック" pitchFamily="-109" charset="-128"/>
              </a:rPr>
              <a:t>And more……</a:t>
            </a:r>
          </a:p>
        </p:txBody>
      </p:sp>
      <p:pic>
        <p:nvPicPr>
          <p:cNvPr id="4" name="Picture 5" descr="C:\Documents and Settings\Amanda.Reinsfelder\Local Settings\Temporary Internet Files\Content.IE5\SXMZGH6F\dglxasset[2].aspx"/>
          <p:cNvPicPr>
            <a:picLocks noChangeAspect="1" noChangeArrowheads="1"/>
          </p:cNvPicPr>
          <p:nvPr/>
        </p:nvPicPr>
        <p:blipFill>
          <a:blip r:embed="rId2" cstate="print"/>
          <a:srcRect/>
          <a:stretch>
            <a:fillRect/>
          </a:stretch>
        </p:blipFill>
        <p:spPr bwMode="auto">
          <a:xfrm>
            <a:off x="5029200" y="2514600"/>
            <a:ext cx="346392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Time Management / Organization</a:t>
            </a:r>
          </a:p>
        </p:txBody>
      </p:sp>
      <p:sp>
        <p:nvSpPr>
          <p:cNvPr id="3" name="Content Placeholder 2"/>
          <p:cNvSpPr>
            <a:spLocks noGrp="1"/>
          </p:cNvSpPr>
          <p:nvPr>
            <p:ph idx="1"/>
          </p:nvPr>
        </p:nvSpPr>
        <p:spPr>
          <a:xfrm>
            <a:off x="457200" y="2209800"/>
            <a:ext cx="6172200" cy="3581400"/>
          </a:xfrm>
        </p:spPr>
        <p:txBody>
          <a:bodyPr rtlCol="0">
            <a:normAutofit lnSpcReduction="10000"/>
          </a:bodyPr>
          <a:lstStyle/>
          <a:p>
            <a:pPr eaLnBrk="1" fontAlgn="auto" hangingPunct="1">
              <a:spcAft>
                <a:spcPts val="0"/>
              </a:spcAft>
              <a:defRPr/>
            </a:pPr>
            <a:r>
              <a:rPr lang="en-US" dirty="0" smtClean="0">
                <a:ea typeface="ＭＳ Ｐゴシック" pitchFamily="-109" charset="-128"/>
              </a:rPr>
              <a:t>Low Tech</a:t>
            </a:r>
          </a:p>
          <a:p>
            <a:pPr lvl="1" eaLnBrk="1" fontAlgn="auto" hangingPunct="1">
              <a:spcAft>
                <a:spcPts val="0"/>
              </a:spcAft>
              <a:defRPr/>
            </a:pPr>
            <a:r>
              <a:rPr lang="en-US" dirty="0" smtClean="0">
                <a:ea typeface="ＭＳ Ｐゴシック" pitchFamily="-109" charset="-128"/>
              </a:rPr>
              <a:t>Sticky notes</a:t>
            </a:r>
          </a:p>
          <a:p>
            <a:pPr lvl="1" eaLnBrk="1" fontAlgn="auto" hangingPunct="1">
              <a:spcAft>
                <a:spcPts val="0"/>
              </a:spcAft>
              <a:defRPr/>
            </a:pPr>
            <a:r>
              <a:rPr lang="en-US" dirty="0" smtClean="0">
                <a:ea typeface="ＭＳ Ｐゴシック" pitchFamily="-109" charset="-128"/>
              </a:rPr>
              <a:t>Pre-organized books/folders</a:t>
            </a:r>
          </a:p>
          <a:p>
            <a:pPr lvl="1" eaLnBrk="1" fontAlgn="auto" hangingPunct="1">
              <a:spcAft>
                <a:spcPts val="0"/>
              </a:spcAft>
              <a:defRPr/>
            </a:pPr>
            <a:r>
              <a:rPr lang="en-US" dirty="0" smtClean="0">
                <a:ea typeface="ＭＳ Ｐゴシック" pitchFamily="-109" charset="-128"/>
              </a:rPr>
              <a:t>Data planners</a:t>
            </a:r>
          </a:p>
          <a:p>
            <a:pPr lvl="1" eaLnBrk="1" fontAlgn="auto" hangingPunct="1">
              <a:spcAft>
                <a:spcPts val="0"/>
              </a:spcAft>
              <a:defRPr/>
            </a:pPr>
            <a:r>
              <a:rPr lang="en-US" dirty="0" smtClean="0">
                <a:ea typeface="ＭＳ Ｐゴシック" pitchFamily="-109" charset="-128"/>
              </a:rPr>
              <a:t>Alarms / timers</a:t>
            </a:r>
          </a:p>
          <a:p>
            <a:pPr lvl="1" eaLnBrk="1" fontAlgn="auto" hangingPunct="1">
              <a:spcAft>
                <a:spcPts val="0"/>
              </a:spcAft>
              <a:defRPr/>
            </a:pPr>
            <a:r>
              <a:rPr lang="en-US" dirty="0" smtClean="0">
                <a:ea typeface="ＭＳ Ｐゴシック" pitchFamily="-109" charset="-128"/>
              </a:rPr>
              <a:t>Highlighters</a:t>
            </a:r>
          </a:p>
          <a:p>
            <a:pPr lvl="1" eaLnBrk="1" fontAlgn="auto" hangingPunct="1">
              <a:spcAft>
                <a:spcPts val="0"/>
              </a:spcAft>
              <a:defRPr/>
            </a:pPr>
            <a:r>
              <a:rPr lang="en-US" dirty="0" smtClean="0">
                <a:ea typeface="ＭＳ Ｐゴシック" pitchFamily="-109" charset="-128"/>
              </a:rPr>
              <a:t>Highlighter tape</a:t>
            </a:r>
          </a:p>
        </p:txBody>
      </p:sp>
      <p:pic>
        <p:nvPicPr>
          <p:cNvPr id="25604" name="Picture 5" descr="http://multimedia.3m.com/mws/mediawebserver?mwsId=SSSSSu7zK1fslxtUOx_BmY_UevVSeChshvTSevTSeSSSSSS--&amp;width=275"/>
          <p:cNvPicPr>
            <a:picLocks noChangeAspect="1" noChangeArrowheads="1"/>
          </p:cNvPicPr>
          <p:nvPr/>
        </p:nvPicPr>
        <p:blipFill>
          <a:blip r:embed="rId3" cstate="print"/>
          <a:srcRect/>
          <a:stretch>
            <a:fillRect/>
          </a:stretch>
        </p:blipFill>
        <p:spPr bwMode="auto">
          <a:xfrm>
            <a:off x="4114800" y="4343400"/>
            <a:ext cx="3036888" cy="2286000"/>
          </a:xfrm>
          <a:prstGeom prst="rect">
            <a:avLst/>
          </a:prstGeom>
          <a:noFill/>
          <a:ln w="9525">
            <a:noFill/>
            <a:miter lim="800000"/>
            <a:headEnd/>
            <a:tailEnd/>
          </a:ln>
        </p:spPr>
      </p:pic>
      <p:pic>
        <p:nvPicPr>
          <p:cNvPr id="5" name="Picture 4" descr="'10/'11 House of Doolittle Academic Monthly Planner, 8-1/2  x 11 , Black; taken from the Staples website">
            <a:hlinkClick r:id="rId4"/>
          </p:cNvPr>
          <p:cNvPicPr>
            <a:picLocks noChangeAspect="1" noChangeArrowheads="1"/>
          </p:cNvPicPr>
          <p:nvPr/>
        </p:nvPicPr>
        <p:blipFill>
          <a:blip r:embed="rId5" cstate="print"/>
          <a:srcRect/>
          <a:stretch>
            <a:fillRect/>
          </a:stretch>
        </p:blipFill>
        <p:spPr bwMode="auto">
          <a:xfrm rot="474237">
            <a:off x="5709214" y="1573408"/>
            <a:ext cx="3097213" cy="2346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Thought Organization</a:t>
            </a:r>
          </a:p>
        </p:txBody>
      </p:sp>
      <p:sp>
        <p:nvSpPr>
          <p:cNvPr id="36867" name="Content Placeholder 2"/>
          <p:cNvSpPr>
            <a:spLocks noGrp="1"/>
          </p:cNvSpPr>
          <p:nvPr>
            <p:ph idx="1"/>
          </p:nvPr>
        </p:nvSpPr>
        <p:spPr/>
        <p:txBody>
          <a:bodyPr/>
          <a:lstStyle/>
          <a:p>
            <a:pPr eaLnBrk="1" hangingPunct="1"/>
            <a:r>
              <a:rPr lang="en-US" dirty="0" smtClean="0"/>
              <a:t>Dragon Naturally </a:t>
            </a:r>
            <a:r>
              <a:rPr lang="en-US" dirty="0" smtClean="0"/>
              <a:t>Speaking©                                 </a:t>
            </a:r>
            <a:endParaRPr lang="en-US" dirty="0" smtClean="0"/>
          </a:p>
          <a:p>
            <a:pPr eaLnBrk="1" hangingPunct="1"/>
            <a:r>
              <a:rPr lang="en-US" dirty="0" smtClean="0"/>
              <a:t>Windows Speech </a:t>
            </a:r>
            <a:r>
              <a:rPr lang="en-US" dirty="0" smtClean="0"/>
              <a:t>Recognition© </a:t>
            </a:r>
            <a:endParaRPr lang="en-US" dirty="0" smtClean="0"/>
          </a:p>
          <a:p>
            <a:pPr lvl="1" eaLnBrk="1" hangingPunct="1"/>
            <a:r>
              <a:rPr lang="en-US" dirty="0" smtClean="0"/>
              <a:t>(only available in Windows </a:t>
            </a:r>
            <a:r>
              <a:rPr lang="en-US" dirty="0" smtClean="0"/>
              <a:t>7© </a:t>
            </a:r>
            <a:r>
              <a:rPr lang="en-US" dirty="0" smtClean="0"/>
              <a:t>and more recent versions)</a:t>
            </a:r>
          </a:p>
          <a:p>
            <a:pPr eaLnBrk="1" hangingPunct="1"/>
            <a:r>
              <a:rPr lang="en-US" dirty="0" err="1" smtClean="0"/>
              <a:t>WordQ</a:t>
            </a:r>
            <a:r>
              <a:rPr lang="en-US" dirty="0" smtClean="0"/>
              <a:t>© </a:t>
            </a:r>
            <a:r>
              <a:rPr lang="en-US" dirty="0" smtClean="0"/>
              <a:t>/ </a:t>
            </a:r>
            <a:r>
              <a:rPr lang="en-US" dirty="0" err="1" smtClean="0"/>
              <a:t>SpeakQ</a:t>
            </a:r>
            <a:r>
              <a:rPr lang="en-US" dirty="0" smtClean="0"/>
              <a:t>©</a:t>
            </a:r>
            <a:endParaRPr lang="en-US" dirty="0" smtClean="0"/>
          </a:p>
          <a:p>
            <a:pPr eaLnBrk="1" hangingPunct="1"/>
            <a:r>
              <a:rPr lang="en-US" dirty="0" smtClean="0"/>
              <a:t>Word Prediction</a:t>
            </a:r>
          </a:p>
          <a:p>
            <a:pPr eaLnBrk="1" hangingPunct="1"/>
            <a:endParaRPr lang="en-US" dirty="0" smtClean="0"/>
          </a:p>
          <a:p>
            <a:pPr eaLnBrk="1" hangingPunct="1"/>
            <a:endParaRPr lang="en-US" dirty="0" smtClean="0"/>
          </a:p>
          <a:p>
            <a:pPr eaLnBrk="1" hangingPunct="1"/>
            <a:endParaRPr lang="en-US" dirty="0" smtClean="0"/>
          </a:p>
        </p:txBody>
      </p:sp>
      <p:grpSp>
        <p:nvGrpSpPr>
          <p:cNvPr id="2" name="Group 7"/>
          <p:cNvGrpSpPr>
            <a:grpSpLocks/>
          </p:cNvGrpSpPr>
          <p:nvPr/>
        </p:nvGrpSpPr>
        <p:grpSpPr bwMode="auto">
          <a:xfrm>
            <a:off x="4724400" y="3505200"/>
            <a:ext cx="3733800" cy="2895600"/>
            <a:chOff x="838200" y="3581400"/>
            <a:chExt cx="3809998" cy="2743200"/>
          </a:xfrm>
        </p:grpSpPr>
        <p:pic>
          <p:nvPicPr>
            <p:cNvPr id="36869" name="Picture 6" descr="SpeakQ speech recognition training interface"/>
            <p:cNvPicPr>
              <a:picLocks noChangeAspect="1" noChangeArrowheads="1"/>
            </p:cNvPicPr>
            <p:nvPr/>
          </p:nvPicPr>
          <p:blipFill>
            <a:blip r:embed="rId2" cstate="print"/>
            <a:srcRect/>
            <a:stretch>
              <a:fillRect/>
            </a:stretch>
          </p:blipFill>
          <p:spPr bwMode="auto">
            <a:xfrm>
              <a:off x="838200" y="3581400"/>
              <a:ext cx="3809998" cy="2743200"/>
            </a:xfrm>
            <a:prstGeom prst="rect">
              <a:avLst/>
            </a:prstGeom>
            <a:noFill/>
            <a:ln w="9525">
              <a:noFill/>
              <a:miter lim="800000"/>
              <a:headEnd/>
              <a:tailEnd/>
            </a:ln>
          </p:spPr>
        </p:pic>
        <p:pic>
          <p:nvPicPr>
            <p:cNvPr id="36870" name="Picture 8" descr="http://www.wordq.com/images/SpeakQBox.gif"/>
            <p:cNvPicPr>
              <a:picLocks noChangeAspect="1" noChangeArrowheads="1"/>
            </p:cNvPicPr>
            <p:nvPr/>
          </p:nvPicPr>
          <p:blipFill>
            <a:blip r:embed="rId3" cstate="print"/>
            <a:srcRect/>
            <a:stretch>
              <a:fillRect/>
            </a:stretch>
          </p:blipFill>
          <p:spPr bwMode="auto">
            <a:xfrm>
              <a:off x="2753833" y="4783871"/>
              <a:ext cx="914400" cy="1377696"/>
            </a:xfrm>
            <a:prstGeom prst="rect">
              <a:avLst/>
            </a:prstGeom>
            <a:noFill/>
            <a:ln w="9525">
              <a:noFill/>
              <a:miter lim="800000"/>
              <a:headEnd/>
              <a:tailEnd/>
            </a:ln>
          </p:spPr>
        </p:pic>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85" decel="100000"/>
                                        <p:tgtEl>
                                          <p:spTgt spid="2"/>
                                        </p:tgtEl>
                                      </p:cBhvr>
                                    </p:animEffect>
                                    <p:animScale>
                                      <p:cBhvr>
                                        <p:cTn id="8" dur="385" decel="100000"/>
                                        <p:tgtEl>
                                          <p:spTgt spid="2"/>
                                        </p:tgtEl>
                                      </p:cBhvr>
                                      <p:from x="10000" y="10000"/>
                                      <p:to x="200000" y="450000"/>
                                    </p:animScale>
                                    <p:animScale>
                                      <p:cBhvr>
                                        <p:cTn id="9" dur="615" accel="100000" fill="hold">
                                          <p:stCondLst>
                                            <p:cond delay="385"/>
                                          </p:stCondLst>
                                        </p:cTn>
                                        <p:tgtEl>
                                          <p:spTgt spid="2"/>
                                        </p:tgtEl>
                                      </p:cBhvr>
                                      <p:from x="200000" y="450000"/>
                                      <p:to x="100000" y="100000"/>
                                    </p:animScale>
                                    <p:set>
                                      <p:cBhvr>
                                        <p:cTn id="10" dur="385" fill="hold"/>
                                        <p:tgtEl>
                                          <p:spTgt spid="2"/>
                                        </p:tgtEl>
                                        <p:attrNameLst>
                                          <p:attrName>ppt_x</p:attrName>
                                        </p:attrNameLst>
                                      </p:cBhvr>
                                      <p:to>
                                        <p:strVal val="(0.5)"/>
                                      </p:to>
                                    </p:set>
                                    <p:anim from="(0.5)" to="(#ppt_x)" calcmode="lin" valueType="num">
                                      <p:cBhvr>
                                        <p:cTn id="11" dur="615" accel="100000" fill="hold">
                                          <p:stCondLst>
                                            <p:cond delay="385"/>
                                          </p:stCondLst>
                                        </p:cTn>
                                        <p:tgtEl>
                                          <p:spTgt spid="2"/>
                                        </p:tgtEl>
                                        <p:attrNameLst>
                                          <p:attrName>ppt_x</p:attrName>
                                        </p:attrNameLst>
                                      </p:cBhvr>
                                    </p:anim>
                                    <p:set>
                                      <p:cBhvr>
                                        <p:cTn id="12" dur="385" fill="hold"/>
                                        <p:tgtEl>
                                          <p:spTgt spid="2"/>
                                        </p:tgtEl>
                                        <p:attrNameLst>
                                          <p:attrName>ppt_y</p:attrName>
                                        </p:attrNameLst>
                                      </p:cBhvr>
                                      <p:to>
                                        <p:strVal val="(#ppt_y+0.4)"/>
                                      </p:to>
                                    </p:set>
                                    <p:anim from="(#ppt_y+0.4)" to="(#ppt_y)" calcmode="lin" valueType="num">
                                      <p:cBhvr>
                                        <p:cTn id="13" dur="615" accel="100000" fill="hold">
                                          <p:stCondLst>
                                            <p:cond delay="385"/>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Thought Organization</a:t>
            </a:r>
          </a:p>
        </p:txBody>
      </p:sp>
      <p:sp>
        <p:nvSpPr>
          <p:cNvPr id="37891" name="Content Placeholder 2"/>
          <p:cNvSpPr>
            <a:spLocks noGrp="1"/>
          </p:cNvSpPr>
          <p:nvPr>
            <p:ph idx="1"/>
          </p:nvPr>
        </p:nvSpPr>
        <p:spPr>
          <a:xfrm>
            <a:off x="457200" y="2971800"/>
            <a:ext cx="4419600" cy="3154363"/>
          </a:xfrm>
        </p:spPr>
        <p:txBody>
          <a:bodyPr/>
          <a:lstStyle/>
          <a:p>
            <a:r>
              <a:rPr lang="en-US" dirty="0" smtClean="0"/>
              <a:t>Claro </a:t>
            </a:r>
            <a:r>
              <a:rPr lang="en-US" dirty="0" smtClean="0"/>
              <a:t>Read©</a:t>
            </a:r>
            <a:endParaRPr lang="en-US" dirty="0" smtClean="0"/>
          </a:p>
          <a:p>
            <a:r>
              <a:rPr lang="en-US" dirty="0" err="1" smtClean="0"/>
              <a:t>DraftBuilder</a:t>
            </a:r>
            <a:r>
              <a:rPr lang="en-US" dirty="0" smtClean="0"/>
              <a:t>©</a:t>
            </a:r>
            <a:endParaRPr lang="en-US" dirty="0" smtClean="0"/>
          </a:p>
          <a:p>
            <a:r>
              <a:rPr lang="en-US" dirty="0" smtClean="0"/>
              <a:t>Inspiration©</a:t>
            </a:r>
            <a:endParaRPr lang="en-US" dirty="0" smtClean="0"/>
          </a:p>
          <a:p>
            <a:r>
              <a:rPr lang="en-US" dirty="0" smtClean="0"/>
              <a:t>Read and Write </a:t>
            </a:r>
            <a:r>
              <a:rPr lang="en-US" dirty="0" smtClean="0"/>
              <a:t>Gold©</a:t>
            </a:r>
            <a:endParaRPr lang="en-US" dirty="0" smtClean="0"/>
          </a:p>
          <a:p>
            <a:pPr eaLnBrk="1" hangingPunct="1">
              <a:buFont typeface="Arial" pitchFamily="34" charset="0"/>
              <a:buNone/>
            </a:pPr>
            <a:endParaRPr lang="en-US" dirty="0" smtClean="0"/>
          </a:p>
        </p:txBody>
      </p:sp>
      <p:pic>
        <p:nvPicPr>
          <p:cNvPr id="37892" name="Picture 5"/>
          <p:cNvPicPr>
            <a:picLocks noChangeAspect="1" noChangeArrowheads="1"/>
          </p:cNvPicPr>
          <p:nvPr/>
        </p:nvPicPr>
        <p:blipFill>
          <a:blip r:embed="rId3" cstate="print"/>
          <a:srcRect/>
          <a:stretch>
            <a:fillRect/>
          </a:stretch>
        </p:blipFill>
        <p:spPr bwMode="auto">
          <a:xfrm>
            <a:off x="914400" y="1447800"/>
            <a:ext cx="7394575" cy="1219200"/>
          </a:xfrm>
          <a:prstGeom prst="rect">
            <a:avLst/>
          </a:prstGeom>
          <a:noFill/>
          <a:ln w="9525">
            <a:noFill/>
            <a:miter lim="800000"/>
            <a:headEnd/>
            <a:tailEnd/>
          </a:ln>
        </p:spPr>
      </p:pic>
      <p:sp>
        <p:nvSpPr>
          <p:cNvPr id="7" name="Content Placeholder 2"/>
          <p:cNvSpPr txBox="1">
            <a:spLocks/>
          </p:cNvSpPr>
          <p:nvPr/>
        </p:nvSpPr>
        <p:spPr bwMode="auto">
          <a:xfrm>
            <a:off x="4648200" y="3124200"/>
            <a:ext cx="4114800" cy="3154363"/>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3200" dirty="0" err="1">
                <a:latin typeface="+mn-lt"/>
                <a:cs typeface="+mn-cs"/>
              </a:rPr>
              <a:t>Kurzweil</a:t>
            </a:r>
            <a:r>
              <a:rPr lang="en-US" sz="3200" dirty="0">
                <a:latin typeface="+mn-lt"/>
                <a:cs typeface="+mn-cs"/>
              </a:rPr>
              <a:t> </a:t>
            </a:r>
            <a:r>
              <a:rPr lang="en-US" sz="3200" dirty="0" smtClean="0">
                <a:latin typeface="+mn-lt"/>
                <a:cs typeface="+mn-cs"/>
              </a:rPr>
              <a:t>3000©</a:t>
            </a:r>
            <a:endParaRPr lang="en-US" sz="3200" dirty="0">
              <a:latin typeface="+mn-lt"/>
              <a:cs typeface="+mn-cs"/>
            </a:endParaRPr>
          </a:p>
          <a:p>
            <a:pPr marL="342900" indent="-342900" eaLnBrk="0" hangingPunct="0">
              <a:spcBef>
                <a:spcPct val="20000"/>
              </a:spcBef>
              <a:buFont typeface="Arial" charset="0"/>
              <a:buChar char="•"/>
              <a:defRPr/>
            </a:pPr>
            <a:r>
              <a:rPr lang="en-US" sz="3200" dirty="0" smtClean="0">
                <a:latin typeface="+mn-lt"/>
                <a:cs typeface="+mn-cs"/>
              </a:rPr>
              <a:t>WYNN©</a:t>
            </a:r>
            <a:endParaRPr lang="en-US" sz="3200" dirty="0">
              <a:latin typeface="+mn-lt"/>
              <a:cs typeface="+mn-cs"/>
            </a:endParaRPr>
          </a:p>
          <a:p>
            <a:pPr marL="342900" indent="-342900" eaLnBrk="0" hangingPunct="0">
              <a:spcBef>
                <a:spcPct val="20000"/>
              </a:spcBef>
              <a:buFont typeface="Arial" charset="0"/>
              <a:buChar char="•"/>
              <a:defRPr/>
            </a:pPr>
            <a:r>
              <a:rPr lang="en-US" sz="3200" dirty="0" err="1" smtClean="0">
                <a:latin typeface="+mn-lt"/>
                <a:cs typeface="+mn-cs"/>
              </a:rPr>
              <a:t>Mindview</a:t>
            </a:r>
            <a:r>
              <a:rPr lang="en-US" sz="3200" dirty="0" smtClean="0"/>
              <a:t>©</a:t>
            </a:r>
            <a:endParaRPr lang="en-US" sz="3200" dirty="0">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dirty="0" smtClean="0"/>
              <a:t>Thought Organization</a:t>
            </a:r>
            <a:endParaRPr lang="en-US" sz="4000" b="1" dirty="0" smtClean="0"/>
          </a:p>
        </p:txBody>
      </p:sp>
      <p:pic>
        <p:nvPicPr>
          <p:cNvPr id="38915" name="Picture 3"/>
          <p:cNvPicPr>
            <a:picLocks noChangeAspect="1" noChangeArrowheads="1"/>
          </p:cNvPicPr>
          <p:nvPr/>
        </p:nvPicPr>
        <p:blipFill>
          <a:blip r:embed="rId3" cstate="print"/>
          <a:srcRect/>
          <a:stretch>
            <a:fillRect/>
          </a:stretch>
        </p:blipFill>
        <p:spPr bwMode="auto">
          <a:xfrm>
            <a:off x="5410200" y="1295400"/>
            <a:ext cx="3048000" cy="1325563"/>
          </a:xfrm>
          <a:prstGeom prst="rect">
            <a:avLst/>
          </a:prstGeom>
          <a:noFill/>
          <a:ln w="9525">
            <a:noFill/>
            <a:miter lim="800000"/>
            <a:headEnd/>
            <a:tailEnd/>
          </a:ln>
        </p:spPr>
      </p:pic>
      <p:pic>
        <p:nvPicPr>
          <p:cNvPr id="38916" name="Picture 4" descr="Picture of software Word Q"/>
          <p:cNvPicPr>
            <a:picLocks noChangeAspect="1" noChangeArrowheads="1"/>
          </p:cNvPicPr>
          <p:nvPr/>
        </p:nvPicPr>
        <p:blipFill>
          <a:blip r:embed="rId4" cstate="print"/>
          <a:srcRect/>
          <a:stretch>
            <a:fillRect/>
          </a:stretch>
        </p:blipFill>
        <p:spPr bwMode="auto">
          <a:xfrm>
            <a:off x="5791200" y="2667000"/>
            <a:ext cx="2255838" cy="3200400"/>
          </a:xfrm>
          <a:prstGeom prst="rect">
            <a:avLst/>
          </a:prstGeom>
          <a:noFill/>
          <a:ln w="9525">
            <a:noFill/>
            <a:miter lim="800000"/>
            <a:headEnd/>
            <a:tailEnd/>
          </a:ln>
        </p:spPr>
      </p:pic>
      <p:sp>
        <p:nvSpPr>
          <p:cNvPr id="38917" name="Text Box 5"/>
          <p:cNvSpPr txBox="1">
            <a:spLocks noChangeArrowheads="1"/>
          </p:cNvSpPr>
          <p:nvPr/>
        </p:nvSpPr>
        <p:spPr bwMode="auto">
          <a:xfrm>
            <a:off x="6477000" y="6056313"/>
            <a:ext cx="1048685" cy="369332"/>
          </a:xfrm>
          <a:prstGeom prst="rect">
            <a:avLst/>
          </a:prstGeom>
          <a:noFill/>
          <a:ln w="9525">
            <a:noFill/>
            <a:miter lim="800000"/>
            <a:headEnd/>
            <a:tailEnd/>
          </a:ln>
        </p:spPr>
        <p:txBody>
          <a:bodyPr wrap="none">
            <a:spAutoFit/>
          </a:bodyPr>
          <a:lstStyle/>
          <a:p>
            <a:r>
              <a:rPr lang="en-US" dirty="0" err="1" smtClean="0">
                <a:latin typeface="Calibri" pitchFamily="34" charset="0"/>
              </a:rPr>
              <a:t>WordQ</a:t>
            </a:r>
            <a:r>
              <a:rPr lang="en-US" dirty="0" smtClean="0">
                <a:latin typeface="Calibri" pitchFamily="34" charset="0"/>
              </a:rPr>
              <a:t>©</a:t>
            </a:r>
            <a:endParaRPr lang="en-US" dirty="0">
              <a:latin typeface="Calibri" pitchFamily="34" charset="0"/>
            </a:endParaRPr>
          </a:p>
        </p:txBody>
      </p:sp>
      <p:pic>
        <p:nvPicPr>
          <p:cNvPr id="38918" name="Picture 6" descr="Picture of software Co-Writer 4000"/>
          <p:cNvPicPr>
            <a:picLocks noChangeAspect="1" noChangeArrowheads="1"/>
          </p:cNvPicPr>
          <p:nvPr/>
        </p:nvPicPr>
        <p:blipFill>
          <a:blip r:embed="rId5" cstate="print"/>
          <a:srcRect/>
          <a:stretch>
            <a:fillRect/>
          </a:stretch>
        </p:blipFill>
        <p:spPr bwMode="auto">
          <a:xfrm>
            <a:off x="304800" y="2057400"/>
            <a:ext cx="4876800" cy="2706688"/>
          </a:xfrm>
          <a:prstGeom prst="rect">
            <a:avLst/>
          </a:prstGeom>
          <a:noFill/>
          <a:ln w="9525">
            <a:noFill/>
            <a:miter lim="800000"/>
            <a:headEnd/>
            <a:tailEnd/>
          </a:ln>
        </p:spPr>
      </p:pic>
      <p:sp>
        <p:nvSpPr>
          <p:cNvPr id="38919" name="Text Box 7"/>
          <p:cNvSpPr txBox="1">
            <a:spLocks noChangeArrowheads="1"/>
          </p:cNvSpPr>
          <p:nvPr/>
        </p:nvSpPr>
        <p:spPr bwMode="auto">
          <a:xfrm>
            <a:off x="1784350" y="5065713"/>
            <a:ext cx="1807290" cy="369332"/>
          </a:xfrm>
          <a:prstGeom prst="rect">
            <a:avLst/>
          </a:prstGeom>
          <a:noFill/>
          <a:ln w="9525">
            <a:noFill/>
            <a:miter lim="800000"/>
            <a:headEnd/>
            <a:tailEnd/>
          </a:ln>
        </p:spPr>
        <p:txBody>
          <a:bodyPr wrap="none">
            <a:spAutoFit/>
          </a:bodyPr>
          <a:lstStyle/>
          <a:p>
            <a:r>
              <a:rPr lang="en-US" dirty="0" err="1">
                <a:latin typeface="Calibri" pitchFamily="34" charset="0"/>
              </a:rPr>
              <a:t>Co:Writer</a:t>
            </a:r>
            <a:r>
              <a:rPr lang="en-US" dirty="0">
                <a:latin typeface="Calibri" pitchFamily="34" charset="0"/>
              </a:rPr>
              <a:t> </a:t>
            </a:r>
            <a:r>
              <a:rPr lang="en-US" dirty="0" smtClean="0">
                <a:latin typeface="Calibri" pitchFamily="34" charset="0"/>
              </a:rPr>
              <a:t>4000©</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76200"/>
            <a:ext cx="8229600" cy="1143000"/>
          </a:xfrm>
        </p:spPr>
        <p:txBody>
          <a:bodyPr/>
          <a:lstStyle/>
          <a:p>
            <a:pPr eaLnBrk="1" hangingPunct="1"/>
            <a:r>
              <a:rPr lang="en-US" sz="4000" dirty="0" smtClean="0"/>
              <a:t>Concept Mapping Examples</a:t>
            </a:r>
          </a:p>
        </p:txBody>
      </p:sp>
      <p:pic>
        <p:nvPicPr>
          <p:cNvPr id="39939" name="Picture 3" descr="Picture of software Inspiration"/>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04800" y="1219200"/>
            <a:ext cx="5181600" cy="4340225"/>
          </a:xfrm>
          <a:prstGeom prst="rect">
            <a:avLst/>
          </a:prstGeom>
          <a:noFill/>
          <a:ln w="9525">
            <a:noFill/>
            <a:miter lim="800000"/>
            <a:headEnd/>
            <a:tailEnd/>
          </a:ln>
        </p:spPr>
      </p:pic>
      <p:pic>
        <p:nvPicPr>
          <p:cNvPr id="39940" name="Picture 4" descr="Picture of software Draft Builder"/>
          <p:cNvPicPr>
            <a:picLocks noChangeAspect="1" noChangeArrowheads="1"/>
          </p:cNvPicPr>
          <p:nvPr/>
        </p:nvPicPr>
        <p:blipFill>
          <a:blip r:embed="rId4" cstate="print"/>
          <a:srcRect/>
          <a:stretch>
            <a:fillRect/>
          </a:stretch>
        </p:blipFill>
        <p:spPr bwMode="auto">
          <a:xfrm>
            <a:off x="5638800" y="1752600"/>
            <a:ext cx="3352800" cy="2322513"/>
          </a:xfrm>
          <a:prstGeom prst="rect">
            <a:avLst/>
          </a:prstGeom>
          <a:noFill/>
          <a:ln w="9525">
            <a:noFill/>
            <a:miter lim="800000"/>
            <a:headEnd/>
            <a:tailEnd/>
          </a:ln>
        </p:spPr>
      </p:pic>
      <p:sp>
        <p:nvSpPr>
          <p:cNvPr id="39941" name="Text Box 5"/>
          <p:cNvSpPr txBox="1">
            <a:spLocks noChangeArrowheads="1"/>
          </p:cNvSpPr>
          <p:nvPr/>
        </p:nvSpPr>
        <p:spPr bwMode="auto">
          <a:xfrm>
            <a:off x="1733550" y="5729288"/>
            <a:ext cx="1378454" cy="369332"/>
          </a:xfrm>
          <a:prstGeom prst="rect">
            <a:avLst/>
          </a:prstGeom>
          <a:noFill/>
          <a:ln w="9525">
            <a:noFill/>
            <a:miter lim="800000"/>
            <a:headEnd/>
            <a:tailEnd/>
          </a:ln>
        </p:spPr>
        <p:txBody>
          <a:bodyPr wrap="none">
            <a:spAutoFit/>
          </a:bodyPr>
          <a:lstStyle/>
          <a:p>
            <a:r>
              <a:rPr lang="en-US" dirty="0" smtClean="0">
                <a:latin typeface="Calibri" pitchFamily="34" charset="0"/>
              </a:rPr>
              <a:t>Inspiration©</a:t>
            </a:r>
            <a:endParaRPr lang="en-US" dirty="0">
              <a:latin typeface="Calibri" pitchFamily="34" charset="0"/>
            </a:endParaRPr>
          </a:p>
        </p:txBody>
      </p:sp>
      <p:sp>
        <p:nvSpPr>
          <p:cNvPr id="39942" name="Text Box 6"/>
          <p:cNvSpPr txBox="1">
            <a:spLocks noChangeArrowheads="1"/>
          </p:cNvSpPr>
          <p:nvPr/>
        </p:nvSpPr>
        <p:spPr bwMode="auto">
          <a:xfrm>
            <a:off x="6394450" y="4151313"/>
            <a:ext cx="1584408" cy="369332"/>
          </a:xfrm>
          <a:prstGeom prst="rect">
            <a:avLst/>
          </a:prstGeom>
          <a:noFill/>
          <a:ln w="9525">
            <a:noFill/>
            <a:miter lim="800000"/>
            <a:headEnd/>
            <a:tailEnd/>
          </a:ln>
        </p:spPr>
        <p:txBody>
          <a:bodyPr wrap="none">
            <a:spAutoFit/>
          </a:bodyPr>
          <a:lstStyle/>
          <a:p>
            <a:r>
              <a:rPr lang="en-US" dirty="0" err="1" smtClean="0">
                <a:latin typeface="Calibri" pitchFamily="34" charset="0"/>
              </a:rPr>
              <a:t>Draft:Builder</a:t>
            </a:r>
            <a:r>
              <a:rPr lang="en-US" dirty="0" smtClean="0">
                <a:latin typeface="Calibri" pitchFamily="34" charset="0"/>
              </a:rPr>
              <a:t>©</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pPr eaLnBrk="1" hangingPunct="1"/>
            <a:r>
              <a:rPr lang="en-US" smtClean="0"/>
              <a:t>Information Processing / Comprehension</a:t>
            </a:r>
          </a:p>
        </p:txBody>
      </p:sp>
      <p:sp>
        <p:nvSpPr>
          <p:cNvPr id="40963" name="Content Placeholder 2"/>
          <p:cNvSpPr>
            <a:spLocks noGrp="1"/>
          </p:cNvSpPr>
          <p:nvPr>
            <p:ph idx="1"/>
          </p:nvPr>
        </p:nvSpPr>
        <p:spPr>
          <a:xfrm>
            <a:off x="457200" y="1828800"/>
            <a:ext cx="8229600" cy="4525963"/>
          </a:xfrm>
        </p:spPr>
        <p:txBody>
          <a:bodyPr/>
          <a:lstStyle/>
          <a:p>
            <a:pPr eaLnBrk="1" hangingPunct="1"/>
            <a:r>
              <a:rPr lang="en-US" smtClean="0"/>
              <a:t>Text to Speech</a:t>
            </a:r>
          </a:p>
          <a:p>
            <a:pPr eaLnBrk="1" hangingPunct="1"/>
            <a:endParaRPr lang="en-US" smtClean="0"/>
          </a:p>
          <a:p>
            <a:pPr eaLnBrk="1" hangingPunct="1"/>
            <a:r>
              <a:rPr lang="en-US" smtClean="0"/>
              <a:t>Some magnification software programs also highlight as they read</a:t>
            </a:r>
          </a:p>
          <a:p>
            <a:pPr eaLnBrk="1" hangingPunct="1"/>
            <a:endParaRPr lang="en-US" smtClean="0"/>
          </a:p>
          <a:p>
            <a:pPr eaLnBrk="1" hangingPunct="1"/>
            <a:endParaRPr lang="en-US" smtClean="0"/>
          </a:p>
        </p:txBody>
      </p:sp>
      <p:pic>
        <p:nvPicPr>
          <p:cNvPr id="40964" name="Picture 4"/>
          <p:cNvPicPr>
            <a:picLocks noChangeAspect="1" noChangeArrowheads="1"/>
          </p:cNvPicPr>
          <p:nvPr/>
        </p:nvPicPr>
        <p:blipFill>
          <a:blip r:embed="rId3" cstate="print"/>
          <a:srcRect/>
          <a:stretch>
            <a:fillRect/>
          </a:stretch>
        </p:blipFill>
        <p:spPr bwMode="auto">
          <a:xfrm>
            <a:off x="5943600" y="3810000"/>
            <a:ext cx="2209800" cy="261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000" b="1" smtClean="0"/>
              <a:t>Text To Speech Software</a:t>
            </a:r>
          </a:p>
        </p:txBody>
      </p:sp>
      <p:pic>
        <p:nvPicPr>
          <p:cNvPr id="41987" name="Picture 3" descr="Picture of Universal Reader software"/>
          <p:cNvPicPr>
            <a:picLocks noChangeAspect="1" noChangeArrowheads="1"/>
          </p:cNvPicPr>
          <p:nvPr/>
        </p:nvPicPr>
        <p:blipFill>
          <a:blip r:embed="rId3" cstate="print"/>
          <a:srcRect/>
          <a:stretch>
            <a:fillRect/>
          </a:stretch>
        </p:blipFill>
        <p:spPr bwMode="auto">
          <a:xfrm>
            <a:off x="5257800" y="2057400"/>
            <a:ext cx="3657600" cy="2697163"/>
          </a:xfrm>
          <a:prstGeom prst="rect">
            <a:avLst/>
          </a:prstGeom>
          <a:noFill/>
          <a:ln w="9525">
            <a:noFill/>
            <a:miter lim="800000"/>
            <a:headEnd/>
            <a:tailEnd/>
          </a:ln>
        </p:spPr>
      </p:pic>
      <p:sp>
        <p:nvSpPr>
          <p:cNvPr id="41988" name="Text Box 4"/>
          <p:cNvSpPr txBox="1">
            <a:spLocks noChangeArrowheads="1"/>
          </p:cNvSpPr>
          <p:nvPr/>
        </p:nvSpPr>
        <p:spPr bwMode="auto">
          <a:xfrm>
            <a:off x="6096000" y="4891088"/>
            <a:ext cx="1949450" cy="366712"/>
          </a:xfrm>
          <a:prstGeom prst="rect">
            <a:avLst/>
          </a:prstGeom>
          <a:noFill/>
          <a:ln w="9525">
            <a:noFill/>
            <a:miter lim="800000"/>
            <a:headEnd/>
            <a:tailEnd/>
          </a:ln>
        </p:spPr>
        <p:txBody>
          <a:bodyPr wrap="none">
            <a:spAutoFit/>
          </a:bodyPr>
          <a:lstStyle/>
          <a:p>
            <a:r>
              <a:rPr lang="en-US" dirty="0">
                <a:latin typeface="Calibri" pitchFamily="34" charset="0"/>
              </a:rPr>
              <a:t>Universal </a:t>
            </a:r>
            <a:r>
              <a:rPr lang="en-US" dirty="0" smtClean="0">
                <a:latin typeface="Calibri" pitchFamily="34" charset="0"/>
              </a:rPr>
              <a:t>Reader©</a:t>
            </a:r>
            <a:endParaRPr lang="en-US" dirty="0">
              <a:latin typeface="Calibri" pitchFamily="34" charset="0"/>
            </a:endParaRPr>
          </a:p>
        </p:txBody>
      </p:sp>
      <p:pic>
        <p:nvPicPr>
          <p:cNvPr id="41989" name="Picture 5" descr="Picture of Write Outloud software"/>
          <p:cNvPicPr>
            <a:picLocks noChangeAspect="1" noChangeArrowheads="1"/>
          </p:cNvPicPr>
          <p:nvPr/>
        </p:nvPicPr>
        <p:blipFill>
          <a:blip r:embed="rId4" cstate="print"/>
          <a:srcRect/>
          <a:stretch>
            <a:fillRect/>
          </a:stretch>
        </p:blipFill>
        <p:spPr bwMode="auto">
          <a:xfrm>
            <a:off x="685800" y="1676400"/>
            <a:ext cx="4191000" cy="3740150"/>
          </a:xfrm>
          <a:prstGeom prst="rect">
            <a:avLst/>
          </a:prstGeom>
          <a:noFill/>
          <a:ln w="9525">
            <a:noFill/>
            <a:miter lim="800000"/>
            <a:headEnd/>
            <a:tailEnd/>
          </a:ln>
        </p:spPr>
      </p:pic>
      <p:sp>
        <p:nvSpPr>
          <p:cNvPr id="41990" name="Text Box 6"/>
          <p:cNvSpPr txBox="1">
            <a:spLocks noChangeArrowheads="1"/>
          </p:cNvSpPr>
          <p:nvPr/>
        </p:nvSpPr>
        <p:spPr bwMode="auto">
          <a:xfrm>
            <a:off x="1847850" y="5522913"/>
            <a:ext cx="1775230" cy="369332"/>
          </a:xfrm>
          <a:prstGeom prst="rect">
            <a:avLst/>
          </a:prstGeom>
          <a:noFill/>
          <a:ln w="9525">
            <a:noFill/>
            <a:miter lim="800000"/>
            <a:headEnd/>
            <a:tailEnd/>
          </a:ln>
        </p:spPr>
        <p:txBody>
          <a:bodyPr wrap="none">
            <a:spAutoFit/>
          </a:bodyPr>
          <a:lstStyle/>
          <a:p>
            <a:r>
              <a:rPr lang="en-US" dirty="0" err="1" smtClean="0">
                <a:latin typeface="Calibri" pitchFamily="34" charset="0"/>
              </a:rPr>
              <a:t>Write:OutLoud</a:t>
            </a:r>
            <a:r>
              <a:rPr lang="en-US" dirty="0" smtClean="0">
                <a:latin typeface="Calibri" pitchFamily="34" charset="0"/>
              </a:rPr>
              <a:t>©</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b="1" dirty="0" smtClean="0"/>
              <a:t>Speech Recognition Software </a:t>
            </a:r>
            <a:br>
              <a:rPr lang="en-US" sz="4000" b="1" dirty="0" smtClean="0"/>
            </a:br>
            <a:r>
              <a:rPr lang="en-US" sz="4000" b="1" dirty="0" smtClean="0"/>
              <a:t>(Speech to Text)</a:t>
            </a:r>
          </a:p>
        </p:txBody>
      </p:sp>
      <p:pic>
        <p:nvPicPr>
          <p:cNvPr id="43012" name="Picture 2" descr="Dragon Home box product image"/>
          <p:cNvPicPr>
            <a:picLocks noChangeAspect="1" noChangeArrowheads="1"/>
          </p:cNvPicPr>
          <p:nvPr/>
        </p:nvPicPr>
        <p:blipFill>
          <a:blip r:embed="rId3" cstate="print"/>
          <a:srcRect/>
          <a:stretch>
            <a:fillRect/>
          </a:stretch>
        </p:blipFill>
        <p:spPr bwMode="auto">
          <a:xfrm>
            <a:off x="381000" y="1905000"/>
            <a:ext cx="2438400" cy="2438400"/>
          </a:xfrm>
          <a:prstGeom prst="rect">
            <a:avLst/>
          </a:prstGeom>
          <a:noFill/>
          <a:ln w="9525">
            <a:noFill/>
            <a:miter lim="800000"/>
            <a:headEnd/>
            <a:tailEnd/>
          </a:ln>
        </p:spPr>
      </p:pic>
      <p:pic>
        <p:nvPicPr>
          <p:cNvPr id="43013" name="Picture 4" descr="Screenshot of Speech Recognition"/>
          <p:cNvPicPr>
            <a:picLocks noChangeAspect="1" noChangeArrowheads="1"/>
          </p:cNvPicPr>
          <p:nvPr/>
        </p:nvPicPr>
        <p:blipFill>
          <a:blip r:embed="rId4" cstate="print"/>
          <a:srcRect/>
          <a:stretch>
            <a:fillRect/>
          </a:stretch>
        </p:blipFill>
        <p:spPr bwMode="auto">
          <a:xfrm>
            <a:off x="4876800" y="1752600"/>
            <a:ext cx="3810000" cy="3152775"/>
          </a:xfrm>
          <a:prstGeom prst="rect">
            <a:avLst/>
          </a:prstGeom>
          <a:noFill/>
          <a:ln w="9525">
            <a:noFill/>
            <a:miter lim="800000"/>
            <a:headEnd/>
            <a:tailEnd/>
          </a:ln>
        </p:spPr>
      </p:pic>
      <p:sp>
        <p:nvSpPr>
          <p:cNvPr id="43014" name="TextBox 7"/>
          <p:cNvSpPr txBox="1">
            <a:spLocks noChangeArrowheads="1"/>
          </p:cNvSpPr>
          <p:nvPr/>
        </p:nvSpPr>
        <p:spPr bwMode="auto">
          <a:xfrm>
            <a:off x="5562600" y="4953000"/>
            <a:ext cx="3581400" cy="307975"/>
          </a:xfrm>
          <a:prstGeom prst="rect">
            <a:avLst/>
          </a:prstGeom>
          <a:noFill/>
          <a:ln w="9525">
            <a:noFill/>
            <a:miter lim="800000"/>
            <a:headEnd/>
            <a:tailEnd/>
          </a:ln>
        </p:spPr>
        <p:txBody>
          <a:bodyPr>
            <a:spAutoFit/>
          </a:bodyPr>
          <a:lstStyle/>
          <a:p>
            <a:r>
              <a:rPr lang="en-US" sz="1400" dirty="0"/>
              <a:t>Windows Speech </a:t>
            </a:r>
            <a:r>
              <a:rPr lang="en-US" sz="1400" dirty="0" smtClean="0"/>
              <a:t>Recognition©</a:t>
            </a:r>
            <a:endParaRPr lang="en-US" sz="1400" dirty="0"/>
          </a:p>
        </p:txBody>
      </p:sp>
      <p:pic>
        <p:nvPicPr>
          <p:cNvPr id="43015" name="Picture 6" descr="wordQ+speakQ"/>
          <p:cNvPicPr>
            <a:picLocks noChangeAspect="1" noChangeArrowheads="1"/>
          </p:cNvPicPr>
          <p:nvPr/>
        </p:nvPicPr>
        <p:blipFill>
          <a:blip r:embed="rId5" cstate="print"/>
          <a:srcRect/>
          <a:stretch>
            <a:fillRect/>
          </a:stretch>
        </p:blipFill>
        <p:spPr bwMode="auto">
          <a:xfrm>
            <a:off x="2971800" y="3810000"/>
            <a:ext cx="1304925"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Speech to Text </a:t>
            </a:r>
          </a:p>
        </p:txBody>
      </p:sp>
      <p:sp>
        <p:nvSpPr>
          <p:cNvPr id="44035" name="Content Placeholder 2"/>
          <p:cNvSpPr>
            <a:spLocks noGrp="1"/>
          </p:cNvSpPr>
          <p:nvPr>
            <p:ph idx="1"/>
          </p:nvPr>
        </p:nvSpPr>
        <p:spPr>
          <a:xfrm>
            <a:off x="381000" y="1295400"/>
            <a:ext cx="8229600" cy="4267200"/>
          </a:xfrm>
        </p:spPr>
        <p:txBody>
          <a:bodyPr/>
          <a:lstStyle/>
          <a:p>
            <a:pPr eaLnBrk="1" hangingPunct="1">
              <a:buFont typeface="Arial" pitchFamily="34" charset="0"/>
              <a:buNone/>
            </a:pPr>
            <a:r>
              <a:rPr lang="en-US" smtClean="0"/>
              <a:t>Examples: </a:t>
            </a:r>
          </a:p>
          <a:p>
            <a:pPr lvl="1" eaLnBrk="1" hangingPunct="1">
              <a:buFont typeface="Arial" pitchFamily="34" charset="0"/>
              <a:buNone/>
            </a:pPr>
            <a:endParaRPr lang="en-US" smtClean="0"/>
          </a:p>
          <a:p>
            <a:pPr eaLnBrk="1" hangingPunct="1"/>
            <a:endParaRPr lang="en-US" smtClean="0"/>
          </a:p>
        </p:txBody>
      </p:sp>
      <p:pic>
        <p:nvPicPr>
          <p:cNvPr id="44036" name="Picture 3"/>
          <p:cNvPicPr>
            <a:picLocks noChangeAspect="1" noChangeArrowheads="1"/>
          </p:cNvPicPr>
          <p:nvPr/>
        </p:nvPicPr>
        <p:blipFill>
          <a:blip r:embed="rId3" cstate="print"/>
          <a:srcRect/>
          <a:stretch>
            <a:fillRect/>
          </a:stretch>
        </p:blipFill>
        <p:spPr bwMode="auto">
          <a:xfrm>
            <a:off x="762000" y="2514600"/>
            <a:ext cx="2628900" cy="2833688"/>
          </a:xfrm>
          <a:prstGeom prst="rect">
            <a:avLst/>
          </a:prstGeom>
          <a:noFill/>
          <a:ln w="9525">
            <a:noFill/>
            <a:miter lim="800000"/>
            <a:headEnd/>
            <a:tailEnd/>
          </a:ln>
        </p:spPr>
      </p:pic>
      <p:sp>
        <p:nvSpPr>
          <p:cNvPr id="44037" name="TextBox 5"/>
          <p:cNvSpPr txBox="1">
            <a:spLocks noChangeArrowheads="1"/>
          </p:cNvSpPr>
          <p:nvPr/>
        </p:nvSpPr>
        <p:spPr bwMode="auto">
          <a:xfrm>
            <a:off x="838200" y="5562600"/>
            <a:ext cx="2971800" cy="646113"/>
          </a:xfrm>
          <a:prstGeom prst="rect">
            <a:avLst/>
          </a:prstGeom>
          <a:noFill/>
          <a:ln w="9525">
            <a:noFill/>
            <a:miter lim="800000"/>
            <a:headEnd/>
            <a:tailEnd/>
          </a:ln>
        </p:spPr>
        <p:txBody>
          <a:bodyPr>
            <a:spAutoFit/>
          </a:bodyPr>
          <a:lstStyle/>
          <a:p>
            <a:r>
              <a:rPr lang="en-US" dirty="0"/>
              <a:t>Captioned </a:t>
            </a:r>
            <a:r>
              <a:rPr lang="en-US" dirty="0" smtClean="0"/>
              <a:t>Telephone© </a:t>
            </a:r>
            <a:r>
              <a:rPr lang="en-US" dirty="0">
                <a:hlinkClick r:id="rId4"/>
              </a:rPr>
              <a:t>www.captel.com</a:t>
            </a:r>
            <a:r>
              <a:rPr lang="en-US" dirty="0"/>
              <a:t> </a:t>
            </a:r>
          </a:p>
        </p:txBody>
      </p:sp>
      <p:pic>
        <p:nvPicPr>
          <p:cNvPr id="44038" name="Picture 4"/>
          <p:cNvPicPr>
            <a:picLocks noChangeAspect="1" noChangeArrowheads="1"/>
          </p:cNvPicPr>
          <p:nvPr/>
        </p:nvPicPr>
        <p:blipFill>
          <a:blip r:embed="rId5" cstate="print"/>
          <a:srcRect/>
          <a:stretch>
            <a:fillRect/>
          </a:stretch>
        </p:blipFill>
        <p:spPr bwMode="auto">
          <a:xfrm>
            <a:off x="5486400" y="2667000"/>
            <a:ext cx="2057400" cy="2149475"/>
          </a:xfrm>
          <a:prstGeom prst="rect">
            <a:avLst/>
          </a:prstGeom>
          <a:noFill/>
          <a:ln w="9525">
            <a:noFill/>
            <a:miter lim="800000"/>
            <a:headEnd/>
            <a:tailEnd/>
          </a:ln>
        </p:spPr>
      </p:pic>
      <p:sp>
        <p:nvSpPr>
          <p:cNvPr id="44039" name="TextBox 7"/>
          <p:cNvSpPr txBox="1">
            <a:spLocks noChangeArrowheads="1"/>
          </p:cNvSpPr>
          <p:nvPr/>
        </p:nvSpPr>
        <p:spPr bwMode="auto">
          <a:xfrm>
            <a:off x="5410200" y="5029200"/>
            <a:ext cx="3048000" cy="1200150"/>
          </a:xfrm>
          <a:prstGeom prst="rect">
            <a:avLst/>
          </a:prstGeom>
          <a:noFill/>
          <a:ln w="9525">
            <a:noFill/>
            <a:miter lim="800000"/>
            <a:headEnd/>
            <a:tailEnd/>
          </a:ln>
        </p:spPr>
        <p:txBody>
          <a:bodyPr>
            <a:spAutoFit/>
          </a:bodyPr>
          <a:lstStyle/>
          <a:p>
            <a:r>
              <a:rPr lang="en-US"/>
              <a:t>Real Time Captioning</a:t>
            </a:r>
          </a:p>
          <a:p>
            <a:r>
              <a:rPr lang="en-US"/>
              <a:t>Photo from: </a:t>
            </a:r>
            <a:r>
              <a:rPr lang="en-US">
                <a:hlinkClick r:id="rId6"/>
              </a:rPr>
              <a:t>http://webaim.org/techniques/captions/realtime</a:t>
            </a:r>
            <a:r>
              <a:rPr lang="en-US"/>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Speech to Text</a:t>
            </a:r>
          </a:p>
        </p:txBody>
      </p:sp>
      <p:sp>
        <p:nvSpPr>
          <p:cNvPr id="45059" name="Content Placeholder 2"/>
          <p:cNvSpPr>
            <a:spLocks noGrp="1"/>
          </p:cNvSpPr>
          <p:nvPr>
            <p:ph idx="1"/>
          </p:nvPr>
        </p:nvSpPr>
        <p:spPr>
          <a:xfrm>
            <a:off x="457200" y="1600200"/>
            <a:ext cx="8229600" cy="4724400"/>
          </a:xfrm>
        </p:spPr>
        <p:txBody>
          <a:bodyPr>
            <a:normAutofit fontScale="92500" lnSpcReduction="20000"/>
          </a:bodyPr>
          <a:lstStyle/>
          <a:p>
            <a:pPr>
              <a:buFont typeface="Arial" pitchFamily="34" charset="0"/>
              <a:buNone/>
            </a:pPr>
            <a:r>
              <a:rPr lang="en-US" dirty="0" smtClean="0"/>
              <a:t>Example:</a:t>
            </a:r>
          </a:p>
          <a:p>
            <a:pPr>
              <a:buNone/>
            </a:pPr>
            <a:r>
              <a:rPr lang="en-US" dirty="0" smtClean="0"/>
              <a:t>	</a:t>
            </a:r>
            <a:r>
              <a:rPr lang="en-US" dirty="0" smtClean="0"/>
              <a:t>Google© </a:t>
            </a:r>
            <a:r>
              <a:rPr lang="en-US" dirty="0" smtClean="0"/>
              <a:t>Voicemail Transcription</a:t>
            </a:r>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r>
              <a:rPr lang="en-US" dirty="0" smtClean="0"/>
              <a:t>Video:</a:t>
            </a:r>
          </a:p>
          <a:p>
            <a:pPr>
              <a:buFont typeface="Arial" pitchFamily="34" charset="0"/>
              <a:buNone/>
            </a:pPr>
            <a:endParaRPr lang="en-US" sz="1600" dirty="0" smtClean="0">
              <a:hlinkClick r:id="rId3"/>
            </a:endParaRPr>
          </a:p>
          <a:p>
            <a:pPr>
              <a:buFont typeface="Arial" pitchFamily="34" charset="0"/>
              <a:buNone/>
            </a:pPr>
            <a:r>
              <a:rPr lang="en-US" sz="1600" dirty="0" smtClean="0">
                <a:hlinkClick r:id="rId3"/>
              </a:rPr>
              <a:t>http://www.youtube.com/watch?v=fHuai7-jVlY&amp;feature=player_embedded</a:t>
            </a:r>
            <a:r>
              <a:rPr lang="en-US" sz="1600" dirty="0" smtClean="0"/>
              <a:t> </a:t>
            </a:r>
          </a:p>
          <a:p>
            <a:pPr>
              <a:buFont typeface="Arial" pitchFamily="34" charset="0"/>
              <a:buNone/>
            </a:pPr>
            <a:endParaRPr lang="en-US" dirty="0" smtClean="0"/>
          </a:p>
        </p:txBody>
      </p:sp>
      <p:pic>
        <p:nvPicPr>
          <p:cNvPr id="45060" name="Picture 3"/>
          <p:cNvPicPr>
            <a:picLocks noChangeAspect="1" noChangeArrowheads="1"/>
          </p:cNvPicPr>
          <p:nvPr/>
        </p:nvPicPr>
        <p:blipFill>
          <a:blip r:embed="rId4" cstate="print"/>
          <a:srcRect/>
          <a:stretch>
            <a:fillRect/>
          </a:stretch>
        </p:blipFill>
        <p:spPr bwMode="auto">
          <a:xfrm>
            <a:off x="1447800" y="2971800"/>
            <a:ext cx="5391150" cy="1247775"/>
          </a:xfrm>
          <a:prstGeom prst="rect">
            <a:avLst/>
          </a:prstGeom>
          <a:noFill/>
          <a:ln w="9525">
            <a:noFill/>
            <a:miter lim="800000"/>
            <a:headEnd/>
            <a:tailEnd/>
          </a:ln>
        </p:spPr>
      </p:pic>
      <p:sp>
        <p:nvSpPr>
          <p:cNvPr id="45061" name="TextBox 5"/>
          <p:cNvSpPr txBox="1">
            <a:spLocks noChangeArrowheads="1"/>
          </p:cNvSpPr>
          <p:nvPr/>
        </p:nvSpPr>
        <p:spPr bwMode="auto">
          <a:xfrm>
            <a:off x="1066800" y="4114800"/>
            <a:ext cx="7162800" cy="646113"/>
          </a:xfrm>
          <a:prstGeom prst="rect">
            <a:avLst/>
          </a:prstGeom>
          <a:noFill/>
          <a:ln w="9525">
            <a:noFill/>
            <a:miter lim="800000"/>
            <a:headEnd/>
            <a:tailEnd/>
          </a:ln>
        </p:spPr>
        <p:txBody>
          <a:bodyPr>
            <a:spAutoFit/>
          </a:bodyPr>
          <a:lstStyle/>
          <a:p>
            <a:r>
              <a:rPr lang="en-US" dirty="0"/>
              <a:t>Photo taken from: </a:t>
            </a:r>
            <a:r>
              <a:rPr lang="en-US" dirty="0">
                <a:hlinkClick r:id="rId5"/>
              </a:rPr>
              <a:t>http://www.google.com/support/voice/bin/answer.py?answer=115986</a:t>
            </a:r>
            <a:r>
              <a:rPr lang="en-US"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And leadership!</a:t>
            </a:r>
          </a:p>
        </p:txBody>
      </p:sp>
      <p:pic>
        <p:nvPicPr>
          <p:cNvPr id="4" name="Content Placeholder 3" descr="Louis French, PsyD"/>
          <p:cNvPicPr>
            <a:picLocks noGrp="1"/>
          </p:cNvPicPr>
          <p:nvPr>
            <p:ph idx="1"/>
          </p:nvPr>
        </p:nvPicPr>
        <p:blipFill>
          <a:blip r:embed="rId2" cstate="print"/>
          <a:srcRect/>
          <a:stretch>
            <a:fillRect/>
          </a:stretch>
        </p:blipFill>
        <p:spPr>
          <a:xfrm>
            <a:off x="3276600" y="3886200"/>
            <a:ext cx="1727200" cy="1981200"/>
          </a:xfrm>
        </p:spPr>
      </p:pic>
      <p:pic>
        <p:nvPicPr>
          <p:cNvPr id="86018" name="Picture 2" descr="http://t2.gstatic.com/images?q=tbn:FaZG0LwR1UI7JM:http://www.wramc.amedd.army.mil/NewsAndEvents/media/wrimages/07-02-09/450-pasquina.gif">
            <a:hlinkClick r:id="rId3"/>
          </p:cNvPr>
          <p:cNvPicPr>
            <a:picLocks noChangeAspect="1" noChangeArrowheads="1"/>
          </p:cNvPicPr>
          <p:nvPr/>
        </p:nvPicPr>
        <p:blipFill>
          <a:blip r:embed="rId4" cstate="print"/>
          <a:srcRect/>
          <a:stretch>
            <a:fillRect/>
          </a:stretch>
        </p:blipFill>
        <p:spPr bwMode="auto">
          <a:xfrm>
            <a:off x="1143000" y="1524000"/>
            <a:ext cx="1981200" cy="2057400"/>
          </a:xfrm>
          <a:prstGeom prst="rect">
            <a:avLst/>
          </a:prstGeom>
          <a:noFill/>
          <a:ln w="9525">
            <a:noFill/>
            <a:miter lim="800000"/>
            <a:headEnd/>
            <a:tailEnd/>
          </a:ln>
        </p:spPr>
      </p:pic>
      <p:pic>
        <p:nvPicPr>
          <p:cNvPr id="8" name="Picture 7" descr="OT Pictures 054.jpg"/>
          <p:cNvPicPr>
            <a:picLocks noChangeAspect="1"/>
          </p:cNvPicPr>
          <p:nvPr/>
        </p:nvPicPr>
        <p:blipFill>
          <a:blip r:embed="rId5" cstate="print"/>
          <a:srcRect/>
          <a:stretch>
            <a:fillRect/>
          </a:stretch>
        </p:blipFill>
        <p:spPr bwMode="auto">
          <a:xfrm>
            <a:off x="5715000" y="3886200"/>
            <a:ext cx="2286000" cy="1714500"/>
          </a:xfrm>
          <a:prstGeom prst="rect">
            <a:avLst/>
          </a:prstGeom>
          <a:noFill/>
          <a:ln w="9525">
            <a:noFill/>
            <a:miter lim="800000"/>
            <a:headEnd/>
            <a:tailEnd/>
          </a:ln>
        </p:spPr>
      </p:pic>
      <p:pic>
        <p:nvPicPr>
          <p:cNvPr id="14343" name="Picture 7" descr="image of Rory Cooper"/>
          <p:cNvPicPr>
            <a:picLocks noChangeAspect="1" noChangeArrowheads="1"/>
          </p:cNvPicPr>
          <p:nvPr/>
        </p:nvPicPr>
        <p:blipFill>
          <a:blip r:embed="rId6" cstate="print"/>
          <a:srcRect/>
          <a:stretch>
            <a:fillRect/>
          </a:stretch>
        </p:blipFill>
        <p:spPr bwMode="auto">
          <a:xfrm>
            <a:off x="1219200" y="4495800"/>
            <a:ext cx="1276350" cy="1819275"/>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5715000" y="1600200"/>
            <a:ext cx="1809750" cy="1504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6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343"/>
                                        </p:tgtEl>
                                        <p:attrNameLst>
                                          <p:attrName>style.visibility</p:attrName>
                                        </p:attrNameLst>
                                      </p:cBhvr>
                                      <p:to>
                                        <p:strVal val="visible"/>
                                      </p:to>
                                    </p:set>
                                    <p:animEffect transition="in" filter="fade">
                                      <p:cBhvr>
                                        <p:cTn id="20" dur="1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pic>
        <p:nvPicPr>
          <p:cNvPr id="100354" name="Picture 2" descr="Marsona DS-600A Sound Conditioner with Six Sounds; image taken from Amazon.om">
            <a:hlinkClick r:id="rId3"/>
          </p:cNvPr>
          <p:cNvPicPr>
            <a:picLocks noChangeAspect="1" noChangeArrowheads="1"/>
          </p:cNvPicPr>
          <p:nvPr/>
        </p:nvPicPr>
        <p:blipFill>
          <a:blip r:embed="rId4" cstate="print"/>
          <a:srcRect/>
          <a:stretch>
            <a:fillRect/>
          </a:stretch>
        </p:blipFill>
        <p:spPr bwMode="auto">
          <a:xfrm>
            <a:off x="609600" y="1371600"/>
            <a:ext cx="2209800" cy="2209800"/>
          </a:xfrm>
          <a:prstGeom prst="rect">
            <a:avLst/>
          </a:prstGeom>
          <a:noFill/>
        </p:spPr>
      </p:pic>
      <p:sp>
        <p:nvSpPr>
          <p:cNvPr id="5" name="TextBox 4"/>
          <p:cNvSpPr txBox="1"/>
          <p:nvPr/>
        </p:nvSpPr>
        <p:spPr>
          <a:xfrm>
            <a:off x="685800" y="3276600"/>
            <a:ext cx="2133600" cy="1200329"/>
          </a:xfrm>
          <a:prstGeom prst="rect">
            <a:avLst/>
          </a:prstGeom>
          <a:noFill/>
        </p:spPr>
        <p:txBody>
          <a:bodyPr wrap="square" rtlCol="0">
            <a:spAutoFit/>
          </a:bodyPr>
          <a:lstStyle/>
          <a:p>
            <a:r>
              <a:rPr lang="en-US" dirty="0" smtClean="0"/>
              <a:t>Sound Conditioner</a:t>
            </a:r>
          </a:p>
          <a:p>
            <a:r>
              <a:rPr lang="en-US" dirty="0" smtClean="0"/>
              <a:t>Image taken from: </a:t>
            </a:r>
            <a:r>
              <a:rPr lang="en-US" dirty="0" smtClean="0">
                <a:hlinkClick r:id="rId5"/>
              </a:rPr>
              <a:t>www.marpac.com</a:t>
            </a:r>
            <a:r>
              <a:rPr lang="en-US" dirty="0" smtClean="0"/>
              <a:t> </a:t>
            </a:r>
          </a:p>
          <a:p>
            <a:endParaRPr lang="en-US" dirty="0"/>
          </a:p>
        </p:txBody>
      </p:sp>
      <p:pic>
        <p:nvPicPr>
          <p:cNvPr id="100355" name="Picture 3" descr="http://www.sonicalert.com/IMAGES/prodimg-SBB500ss-lrg.jpg"/>
          <p:cNvPicPr>
            <a:picLocks noChangeAspect="1" noChangeArrowheads="1"/>
          </p:cNvPicPr>
          <p:nvPr/>
        </p:nvPicPr>
        <p:blipFill>
          <a:blip r:embed="rId6" cstate="print"/>
          <a:srcRect/>
          <a:stretch>
            <a:fillRect/>
          </a:stretch>
        </p:blipFill>
        <p:spPr bwMode="auto">
          <a:xfrm>
            <a:off x="5486400" y="1447800"/>
            <a:ext cx="2514600" cy="2247900"/>
          </a:xfrm>
          <a:prstGeom prst="rect">
            <a:avLst/>
          </a:prstGeom>
          <a:noFill/>
        </p:spPr>
      </p:pic>
      <p:sp>
        <p:nvSpPr>
          <p:cNvPr id="7" name="TextBox 6"/>
          <p:cNvSpPr txBox="1"/>
          <p:nvPr/>
        </p:nvSpPr>
        <p:spPr>
          <a:xfrm>
            <a:off x="4953000" y="3810000"/>
            <a:ext cx="3962400" cy="646331"/>
          </a:xfrm>
          <a:prstGeom prst="rect">
            <a:avLst/>
          </a:prstGeom>
          <a:noFill/>
        </p:spPr>
        <p:txBody>
          <a:bodyPr wrap="square" rtlCol="0">
            <a:spAutoFit/>
          </a:bodyPr>
          <a:lstStyle/>
          <a:p>
            <a:r>
              <a:rPr lang="en-US" dirty="0" smtClean="0"/>
              <a:t>Vibrating Alarm Clock with loud alarm </a:t>
            </a:r>
          </a:p>
          <a:p>
            <a:r>
              <a:rPr lang="en-US" dirty="0" smtClean="0"/>
              <a:t>Image taken from </a:t>
            </a:r>
            <a:r>
              <a:rPr lang="en-US" dirty="0" smtClean="0">
                <a:hlinkClick r:id="rId7"/>
              </a:rPr>
              <a:t>www.sonicalert.com</a:t>
            </a:r>
            <a:r>
              <a:rPr lang="en-US" dirty="0" smtClean="0"/>
              <a:t> </a:t>
            </a:r>
            <a:endParaRPr lang="en-US" dirty="0"/>
          </a:p>
        </p:txBody>
      </p:sp>
      <p:pic>
        <p:nvPicPr>
          <p:cNvPr id="100359" name="Picture 7" descr="Large Size Weekly Pill Organizer">
            <a:hlinkClick r:id="rId8" tooltip="Quick Look - Opens a simulated dialog"/>
          </p:cNvPr>
          <p:cNvPicPr>
            <a:picLocks noChangeAspect="1" noChangeArrowheads="1"/>
          </p:cNvPicPr>
          <p:nvPr/>
        </p:nvPicPr>
        <p:blipFill>
          <a:blip r:embed="rId9" cstate="print"/>
          <a:srcRect/>
          <a:stretch>
            <a:fillRect/>
          </a:stretch>
        </p:blipFill>
        <p:spPr bwMode="auto">
          <a:xfrm>
            <a:off x="2667000" y="4191000"/>
            <a:ext cx="2095500" cy="2095500"/>
          </a:xfrm>
          <a:prstGeom prst="rect">
            <a:avLst/>
          </a:prstGeom>
          <a:noFill/>
        </p:spPr>
      </p:pic>
      <p:sp>
        <p:nvSpPr>
          <p:cNvPr id="11" name="TextBox 10"/>
          <p:cNvSpPr txBox="1"/>
          <p:nvPr/>
        </p:nvSpPr>
        <p:spPr>
          <a:xfrm>
            <a:off x="2667000" y="5638800"/>
            <a:ext cx="2895600" cy="923330"/>
          </a:xfrm>
          <a:prstGeom prst="rect">
            <a:avLst/>
          </a:prstGeom>
          <a:noFill/>
        </p:spPr>
        <p:txBody>
          <a:bodyPr wrap="square" rtlCol="0">
            <a:spAutoFit/>
          </a:bodyPr>
          <a:lstStyle/>
          <a:p>
            <a:r>
              <a:rPr lang="en-US" dirty="0" smtClean="0"/>
              <a:t>Pill Box</a:t>
            </a:r>
          </a:p>
          <a:p>
            <a:r>
              <a:rPr lang="en-US" dirty="0" smtClean="0"/>
              <a:t>Image taken from: </a:t>
            </a:r>
          </a:p>
          <a:p>
            <a:r>
              <a:rPr lang="en-US" dirty="0" smtClean="0">
                <a:hlinkClick r:id="rId10"/>
              </a:rPr>
              <a:t>www.walgreens.com</a:t>
            </a:r>
            <a:r>
              <a:rPr lang="en-US" dirty="0" smtClean="0"/>
              <a:t>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Process</a:t>
            </a:r>
            <a:endParaRPr lang="en-US" dirty="0"/>
          </a:p>
        </p:txBody>
      </p:sp>
      <p:sp>
        <p:nvSpPr>
          <p:cNvPr id="3" name="Content Placeholder 2"/>
          <p:cNvSpPr>
            <a:spLocks noGrp="1"/>
          </p:cNvSpPr>
          <p:nvPr>
            <p:ph idx="1"/>
          </p:nvPr>
        </p:nvSpPr>
        <p:spPr>
          <a:xfrm>
            <a:off x="457200" y="1752600"/>
            <a:ext cx="8229600" cy="4343400"/>
          </a:xfrm>
        </p:spPr>
        <p:txBody>
          <a:bodyPr>
            <a:normAutofit lnSpcReduction="10000"/>
          </a:bodyPr>
          <a:lstStyle/>
          <a:p>
            <a:r>
              <a:rPr lang="en-US" dirty="0" smtClean="0"/>
              <a:t>Initial Interview/  Observation</a:t>
            </a:r>
          </a:p>
          <a:p>
            <a:pPr lvl="0"/>
            <a:r>
              <a:rPr lang="en-US" dirty="0" smtClean="0"/>
              <a:t>Consult with appropriate therapists</a:t>
            </a:r>
          </a:p>
          <a:p>
            <a:pPr lvl="0"/>
            <a:r>
              <a:rPr lang="en-US" dirty="0" smtClean="0"/>
              <a:t>Discuss </a:t>
            </a:r>
            <a:r>
              <a:rPr lang="en-US" b="1" dirty="0" smtClean="0"/>
              <a:t>tasks</a:t>
            </a:r>
            <a:r>
              <a:rPr lang="en-US" dirty="0" smtClean="0"/>
              <a:t> that need to be addressed</a:t>
            </a:r>
          </a:p>
          <a:p>
            <a:pPr lvl="0"/>
            <a:r>
              <a:rPr lang="en-US" dirty="0" smtClean="0"/>
              <a:t>Discuss </a:t>
            </a:r>
            <a:r>
              <a:rPr lang="en-US" b="1" dirty="0" smtClean="0"/>
              <a:t>abilities and difficulties </a:t>
            </a:r>
            <a:r>
              <a:rPr lang="en-US" dirty="0" smtClean="0"/>
              <a:t>of the person</a:t>
            </a:r>
          </a:p>
          <a:p>
            <a:pPr lvl="0"/>
            <a:r>
              <a:rPr lang="en-US" dirty="0" smtClean="0"/>
              <a:t>Discuss key </a:t>
            </a:r>
            <a:r>
              <a:rPr lang="en-US" b="1" dirty="0" smtClean="0"/>
              <a:t>environments</a:t>
            </a:r>
            <a:r>
              <a:rPr lang="en-US" dirty="0" smtClean="0"/>
              <a:t> as appropriate</a:t>
            </a:r>
          </a:p>
          <a:p>
            <a:pPr lvl="0"/>
            <a:r>
              <a:rPr lang="en-US" dirty="0" smtClean="0"/>
              <a:t>Prioritize the list of tasks</a:t>
            </a:r>
          </a:p>
          <a:p>
            <a:pPr>
              <a:buNone/>
            </a:pPr>
            <a:endParaRPr lang="en-US" dirty="0" smtClean="0"/>
          </a:p>
          <a:p>
            <a:pPr lvl="0">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lstStyle/>
          <a:p>
            <a:r>
              <a:rPr lang="en-US" dirty="0" smtClean="0"/>
              <a:t>Solution Generation – Brainstorming</a:t>
            </a:r>
          </a:p>
          <a:p>
            <a:pPr lvl="1"/>
            <a:r>
              <a:rPr lang="en-US" dirty="0" smtClean="0"/>
              <a:t>Include the consumer/patient </a:t>
            </a:r>
          </a:p>
          <a:p>
            <a:endParaRPr lang="en-US" sz="1200" dirty="0" smtClean="0"/>
          </a:p>
          <a:p>
            <a:r>
              <a:rPr lang="en-US" dirty="0" smtClean="0"/>
              <a:t>Identify specific solutions to be used</a:t>
            </a:r>
          </a:p>
          <a:p>
            <a:pPr lvl="1"/>
            <a:r>
              <a:rPr lang="en-US" dirty="0" smtClean="0"/>
              <a:t> 1) immediately</a:t>
            </a:r>
          </a:p>
          <a:p>
            <a:pPr lvl="1"/>
            <a:r>
              <a:rPr lang="en-US" dirty="0" smtClean="0"/>
              <a:t> 2) in the next few months</a:t>
            </a:r>
          </a:p>
          <a:p>
            <a:pPr lvl="1"/>
            <a:r>
              <a:rPr lang="en-US" dirty="0" smtClean="0"/>
              <a:t>3) in the future</a:t>
            </a:r>
          </a:p>
          <a:p>
            <a:endParaRPr lang="en-US" sz="1200" dirty="0" smtClean="0"/>
          </a:p>
          <a:p>
            <a:r>
              <a:rPr lang="en-US" dirty="0" smtClean="0"/>
              <a:t> Implementation Plan (Including trial periods)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a:t>
            </a:r>
            <a:endParaRPr lang="en-US" dirty="0"/>
          </a:p>
        </p:txBody>
      </p:sp>
      <p:sp>
        <p:nvSpPr>
          <p:cNvPr id="3" name="Content Placeholder 2"/>
          <p:cNvSpPr>
            <a:spLocks noGrp="1"/>
          </p:cNvSpPr>
          <p:nvPr>
            <p:ph idx="1"/>
          </p:nvPr>
        </p:nvSpPr>
        <p:spPr>
          <a:xfrm>
            <a:off x="457200" y="1752600"/>
            <a:ext cx="8229600" cy="3886200"/>
          </a:xfrm>
        </p:spPr>
        <p:txBody>
          <a:bodyPr/>
          <a:lstStyle/>
          <a:p>
            <a:r>
              <a:rPr lang="en-US" dirty="0" smtClean="0"/>
              <a:t>Review the trial periods and discuss feedback from the service member</a:t>
            </a:r>
          </a:p>
          <a:p>
            <a:r>
              <a:rPr lang="en-US" dirty="0" smtClean="0"/>
              <a:t>Make any decisions about permanent use </a:t>
            </a:r>
          </a:p>
          <a:p>
            <a:r>
              <a:rPr lang="en-US" dirty="0" smtClean="0"/>
              <a:t>Review the service member’s progress with the original task </a:t>
            </a:r>
          </a:p>
          <a:p>
            <a:r>
              <a:rPr lang="en-US" dirty="0" smtClean="0"/>
              <a:t>Re-evaluate as needed </a:t>
            </a:r>
          </a:p>
        </p:txBody>
      </p:sp>
      <p:pic>
        <p:nvPicPr>
          <p:cNvPr id="2050" name="Picture 2" descr="arrows,business concepts,businesses,characters,concepts,directional,directions,following,instructions,people,pointing,points,up arrows,ups"/>
          <p:cNvPicPr>
            <a:picLocks noChangeAspect="1" noChangeArrowheads="1"/>
          </p:cNvPicPr>
          <p:nvPr/>
        </p:nvPicPr>
        <p:blipFill>
          <a:blip r:embed="rId3" cstate="print"/>
          <a:srcRect/>
          <a:stretch>
            <a:fillRect/>
          </a:stretch>
        </p:blipFill>
        <p:spPr bwMode="auto">
          <a:xfrm>
            <a:off x="5715000" y="4191000"/>
            <a:ext cx="2362200" cy="23622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362200"/>
            <a:ext cx="7772400" cy="1470025"/>
          </a:xfrm>
        </p:spPr>
        <p:txBody>
          <a:bodyPr/>
          <a:lstStyle/>
          <a:p>
            <a:r>
              <a:rPr lang="en-US" dirty="0" smtClean="0"/>
              <a:t>If you only remember </a:t>
            </a:r>
            <a:br>
              <a:rPr lang="en-US" dirty="0" smtClean="0"/>
            </a:br>
            <a:r>
              <a:rPr lang="en-US" dirty="0" smtClean="0"/>
              <a:t>one thing…..</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6324600" cy="1143000"/>
          </a:xfrm>
        </p:spPr>
        <p:txBody>
          <a:bodyPr>
            <a:normAutofit fontScale="90000"/>
          </a:bodyPr>
          <a:lstStyle/>
          <a:p>
            <a:r>
              <a:rPr lang="en-US" dirty="0" smtClean="0"/>
              <a:t>We aren’t </a:t>
            </a:r>
            <a:br>
              <a:rPr lang="en-US" dirty="0" smtClean="0"/>
            </a:br>
            <a:r>
              <a:rPr lang="en-US" dirty="0" smtClean="0"/>
              <a:t>making cookies!</a:t>
            </a:r>
            <a:endParaRPr lang="en-US" dirty="0"/>
          </a:p>
        </p:txBody>
      </p:sp>
      <p:pic>
        <p:nvPicPr>
          <p:cNvPr id="4" name="Content Placeholder 3" descr="cookie cutters"/>
          <p:cNvPicPr>
            <a:picLocks noGrp="1" noChangeAspect="1"/>
          </p:cNvPicPr>
          <p:nvPr>
            <p:ph idx="1"/>
          </p:nvPr>
        </p:nvPicPr>
        <p:blipFill>
          <a:blip r:embed="rId3" cstate="print"/>
          <a:stretch>
            <a:fillRect/>
          </a:stretch>
        </p:blipFill>
        <p:spPr>
          <a:xfrm>
            <a:off x="1371600" y="2209800"/>
            <a:ext cx="4114800" cy="4114800"/>
          </a:xfrm>
        </p:spPr>
      </p:pic>
      <p:pic>
        <p:nvPicPr>
          <p:cNvPr id="5" name="Picture 4" descr="cookies"/>
          <p:cNvPicPr>
            <a:picLocks noChangeAspect="1"/>
          </p:cNvPicPr>
          <p:nvPr/>
        </p:nvPicPr>
        <p:blipFill>
          <a:blip r:embed="rId4" cstate="print"/>
          <a:stretch>
            <a:fillRect/>
          </a:stretch>
        </p:blipFill>
        <p:spPr>
          <a:xfrm>
            <a:off x="5867400" y="762000"/>
            <a:ext cx="3095625" cy="3095625"/>
          </a:xfrm>
          <a:prstGeom prst="rect">
            <a:avLst/>
          </a:prstGeom>
        </p:spPr>
      </p:pic>
      <p:sp>
        <p:nvSpPr>
          <p:cNvPr id="6" name="Oval 5"/>
          <p:cNvSpPr/>
          <p:nvPr/>
        </p:nvSpPr>
        <p:spPr>
          <a:xfrm>
            <a:off x="990600" y="2133600"/>
            <a:ext cx="4800600" cy="4419600"/>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990600" y="2209800"/>
            <a:ext cx="4724400" cy="434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2057400"/>
            <a:ext cx="8229600" cy="4525963"/>
          </a:xfrm>
        </p:spPr>
        <p:txBody>
          <a:bodyPr/>
          <a:lstStyle/>
          <a:p>
            <a:pPr eaLnBrk="1" hangingPunct="1"/>
            <a:r>
              <a:rPr lang="en-US" dirty="0" smtClean="0"/>
              <a:t>No two individuals are the same</a:t>
            </a:r>
          </a:p>
          <a:p>
            <a:pPr lvl="1" eaLnBrk="1" hangingPunct="1"/>
            <a:r>
              <a:rPr lang="en-US" dirty="0" smtClean="0"/>
              <a:t>What works for one may not work for others</a:t>
            </a:r>
          </a:p>
          <a:p>
            <a:pPr lvl="1" eaLnBrk="1" hangingPunct="1"/>
            <a:endParaRPr lang="en-US" sz="1000" dirty="0" smtClean="0"/>
          </a:p>
          <a:p>
            <a:pPr eaLnBrk="1" hangingPunct="1"/>
            <a:r>
              <a:rPr lang="en-US" dirty="0" smtClean="0"/>
              <a:t>There is no “wrong way” to use tools</a:t>
            </a:r>
          </a:p>
          <a:p>
            <a:pPr lvl="1" eaLnBrk="1" hangingPunct="1"/>
            <a:r>
              <a:rPr lang="en-US" dirty="0" smtClean="0"/>
              <a:t>If it works to accomplish the goal – great! </a:t>
            </a:r>
          </a:p>
          <a:p>
            <a:pPr lvl="1" eaLnBrk="1" hangingPunct="1"/>
            <a:endParaRPr lang="en-US" sz="1000" dirty="0" smtClean="0"/>
          </a:p>
          <a:p>
            <a:r>
              <a:rPr lang="en-US" dirty="0" smtClean="0"/>
              <a:t>Avoid “tunnel vision”</a:t>
            </a:r>
          </a:p>
          <a:p>
            <a:pPr lvl="1"/>
            <a:r>
              <a:rPr lang="en-US" dirty="0" smtClean="0"/>
              <a:t>Keep an open mind!</a:t>
            </a:r>
          </a:p>
        </p:txBody>
      </p:sp>
      <p:sp>
        <p:nvSpPr>
          <p:cNvPr id="4" name="Title 3"/>
          <p:cNvSpPr>
            <a:spLocks noGrp="1"/>
          </p:cNvSpPr>
          <p:nvPr>
            <p:ph type="title"/>
          </p:nvPr>
        </p:nvSpPr>
        <p:spPr>
          <a:xfrm>
            <a:off x="457200" y="838200"/>
            <a:ext cx="8229600" cy="1143000"/>
          </a:xfrm>
        </p:spPr>
        <p:txBody>
          <a:bodyPr rtlCol="0">
            <a:normAutofit fontScale="90000"/>
          </a:bodyPr>
          <a:lstStyle/>
          <a:p>
            <a:pPr eaLnBrk="1" fontAlgn="auto" hangingPunct="1">
              <a:spcAft>
                <a:spcPts val="0"/>
              </a:spcAft>
              <a:defRPr/>
            </a:pPr>
            <a:r>
              <a:rPr lang="en-US" dirty="0" smtClean="0"/>
              <a:t>Assistive Technology is</a:t>
            </a:r>
            <a:br>
              <a:rPr lang="en-US" dirty="0" smtClean="0"/>
            </a:br>
            <a:r>
              <a:rPr lang="en-US" sz="6700" i="1" dirty="0" smtClean="0"/>
              <a:t>Creativity</a:t>
            </a:r>
            <a:r>
              <a:rPr lang="en-US" sz="6700" dirty="0" smtClean="0"/>
              <a:t>!</a:t>
            </a:r>
            <a:br>
              <a:rPr lang="en-US" sz="6700" dirty="0" smtClean="0"/>
            </a:br>
            <a:endParaRPr lang="en-US" dirty="0"/>
          </a:p>
        </p:txBody>
      </p:sp>
      <p:pic>
        <p:nvPicPr>
          <p:cNvPr id="2050" name="Picture 2" descr="EU,Europe,European,European Union,road signs,signs,traffic signs,transportation,Tunnels"/>
          <p:cNvPicPr>
            <a:picLocks noChangeAspect="1" noChangeArrowheads="1"/>
          </p:cNvPicPr>
          <p:nvPr/>
        </p:nvPicPr>
        <p:blipFill>
          <a:blip r:embed="rId3" cstate="print"/>
          <a:srcRect/>
          <a:stretch>
            <a:fillRect/>
          </a:stretch>
        </p:blipFill>
        <p:spPr bwMode="auto">
          <a:xfrm>
            <a:off x="5715000" y="4572000"/>
            <a:ext cx="1905000" cy="1905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mtClean="0"/>
              <a:t>Resources</a:t>
            </a:r>
          </a:p>
        </p:txBody>
      </p:sp>
      <p:sp>
        <p:nvSpPr>
          <p:cNvPr id="75779" name="Content Placeholder 2"/>
          <p:cNvSpPr>
            <a:spLocks noGrp="1"/>
          </p:cNvSpPr>
          <p:nvPr>
            <p:ph idx="1"/>
          </p:nvPr>
        </p:nvSpPr>
        <p:spPr/>
        <p:txBody>
          <a:bodyPr/>
          <a:lstStyle/>
          <a:p>
            <a:r>
              <a:rPr lang="en-US" dirty="0" smtClean="0"/>
              <a:t>Your team!</a:t>
            </a:r>
          </a:p>
          <a:p>
            <a:endParaRPr lang="en-US" dirty="0" smtClean="0"/>
          </a:p>
          <a:p>
            <a:pPr eaLnBrk="1" hangingPunct="1"/>
            <a:r>
              <a:rPr lang="en-US" dirty="0" smtClean="0"/>
              <a:t>State AT Act Programs</a:t>
            </a:r>
          </a:p>
          <a:p>
            <a:pPr lvl="1" eaLnBrk="1" hangingPunct="1"/>
            <a:r>
              <a:rPr lang="en-US" dirty="0" smtClean="0">
                <a:hlinkClick r:id="rId3"/>
              </a:rPr>
              <a:t>www.ataporg.org</a:t>
            </a:r>
            <a:r>
              <a:rPr lang="en-US" dirty="0" smtClean="0"/>
              <a:t>  </a:t>
            </a:r>
          </a:p>
          <a:p>
            <a:pPr eaLnBrk="1" hangingPunct="1"/>
            <a:endParaRPr lang="en-US" dirty="0" smtClean="0"/>
          </a:p>
          <a:p>
            <a:pPr eaLnBrk="1" hangingPunct="1"/>
            <a:r>
              <a:rPr lang="en-US" dirty="0" smtClean="0"/>
              <a:t>Professional Organizations</a:t>
            </a:r>
          </a:p>
          <a:p>
            <a:pPr lvl="1" eaLnBrk="1" hangingPunct="1"/>
            <a:r>
              <a:rPr lang="en-US" dirty="0" smtClean="0"/>
              <a:t>Ex. RESNA, ATIA</a:t>
            </a:r>
          </a:p>
          <a:p>
            <a:pPr eaLnBrk="1" hangingPunct="1"/>
            <a:endParaRPr lang="en-US" dirty="0" smtClean="0"/>
          </a:p>
        </p:txBody>
      </p:sp>
      <p:pic>
        <p:nvPicPr>
          <p:cNvPr id="75780" name="Picture 2" descr="C:\Documents and Settings\Amanda.Reinsfelder\Local Settings\Temporary Internet Files\Content.IE5\TRFZHP0A\dglxasset[2].aspx"/>
          <p:cNvPicPr>
            <a:picLocks noChangeAspect="1" noChangeArrowheads="1"/>
          </p:cNvPicPr>
          <p:nvPr/>
        </p:nvPicPr>
        <p:blipFill>
          <a:blip r:embed="rId4" cstate="print"/>
          <a:srcRect/>
          <a:stretch>
            <a:fillRect/>
          </a:stretch>
        </p:blipFill>
        <p:spPr bwMode="auto">
          <a:xfrm>
            <a:off x="5410200" y="1676400"/>
            <a:ext cx="2986549" cy="281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Other Resources</a:t>
            </a:r>
          </a:p>
        </p:txBody>
      </p:sp>
      <p:sp>
        <p:nvSpPr>
          <p:cNvPr id="76803" name="Content Placeholder 2"/>
          <p:cNvSpPr>
            <a:spLocks noGrp="1"/>
          </p:cNvSpPr>
          <p:nvPr>
            <p:ph idx="1"/>
          </p:nvPr>
        </p:nvSpPr>
        <p:spPr/>
        <p:txBody>
          <a:bodyPr/>
          <a:lstStyle/>
          <a:p>
            <a:r>
              <a:rPr lang="en-US" dirty="0" smtClean="0"/>
              <a:t>Department of Veteran’s Affairs</a:t>
            </a:r>
          </a:p>
          <a:p>
            <a:pPr>
              <a:buFont typeface="Arial" charset="0"/>
              <a:buNone/>
            </a:pPr>
            <a:r>
              <a:rPr lang="en-US" dirty="0" smtClean="0"/>
              <a:t>	</a:t>
            </a:r>
            <a:r>
              <a:rPr lang="en-US" dirty="0" smtClean="0">
                <a:hlinkClick r:id="rId3"/>
              </a:rPr>
              <a:t>www.va.gov</a:t>
            </a:r>
            <a:r>
              <a:rPr lang="en-US" dirty="0" smtClean="0"/>
              <a:t> </a:t>
            </a:r>
          </a:p>
          <a:p>
            <a:endParaRPr lang="en-US" dirty="0" smtClean="0"/>
          </a:p>
          <a:p>
            <a:r>
              <a:rPr lang="en-US" dirty="0" err="1" smtClean="0"/>
              <a:t>Polytrauma</a:t>
            </a:r>
            <a:r>
              <a:rPr lang="en-US" dirty="0" smtClean="0"/>
              <a:t> System of Care </a:t>
            </a:r>
            <a:r>
              <a:rPr lang="en-US" dirty="0" smtClean="0">
                <a:hlinkClick r:id="rId4"/>
              </a:rPr>
              <a:t>www.polytrauma.va.gov</a:t>
            </a:r>
            <a:r>
              <a:rPr lang="en-US" dirty="0" smtClean="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371600"/>
            <a:ext cx="8229600" cy="4876800"/>
          </a:xfrm>
        </p:spPr>
        <p:txBody>
          <a:bodyPr>
            <a:noAutofit/>
          </a:bodyPr>
          <a:lstStyle/>
          <a:p>
            <a:pPr>
              <a:buNone/>
            </a:pPr>
            <a:r>
              <a:rPr lang="en-US" sz="1200" dirty="0" err="1" smtClean="0"/>
              <a:t>Culley</a:t>
            </a:r>
            <a:r>
              <a:rPr lang="en-US" sz="1200" dirty="0" smtClean="0"/>
              <a:t> C, Evans JJ. (2010). SMS Text Messaging as a Means of Increasing Recall of Therapy Goals in Brain Injury Rehabilitation: A Single-Blind Within-Subjects Trail. </a:t>
            </a:r>
            <a:r>
              <a:rPr lang="en-US" sz="1200" i="1" dirty="0" smtClean="0"/>
              <a:t>Neuropsychological Rehabilitation,</a:t>
            </a:r>
            <a:r>
              <a:rPr lang="en-US" sz="1200" dirty="0" smtClean="0"/>
              <a:t> 20(1). 103-119. </a:t>
            </a:r>
          </a:p>
          <a:p>
            <a:pPr>
              <a:buNone/>
            </a:pPr>
            <a:endParaRPr lang="en-US" sz="1200" dirty="0" smtClean="0"/>
          </a:p>
          <a:p>
            <a:pPr>
              <a:buNone/>
            </a:pPr>
            <a:r>
              <a:rPr lang="en-US" sz="1200" dirty="0" smtClean="0"/>
              <a:t>Fish J, Manly T, </a:t>
            </a:r>
            <a:r>
              <a:rPr lang="en-US" sz="1200" dirty="0" err="1" smtClean="0"/>
              <a:t>Emslie</a:t>
            </a:r>
            <a:r>
              <a:rPr lang="en-US" sz="1200" dirty="0" smtClean="0"/>
              <a:t> H, Evans  JJ, Wilson BA. (2008). Compensatory Strategies for Acquired Disorders of Memory and Planning: Differential Effects of a Paging System for Patients with Brain Injury of Traumatic Versus </a:t>
            </a:r>
            <a:r>
              <a:rPr lang="en-US" sz="1200" dirty="0" err="1" smtClean="0"/>
              <a:t>Cerebrovascular</a:t>
            </a:r>
            <a:r>
              <a:rPr lang="en-US" sz="1200" dirty="0" smtClean="0"/>
              <a:t> </a:t>
            </a:r>
            <a:r>
              <a:rPr lang="en-US" sz="1200" dirty="0" err="1" smtClean="0"/>
              <a:t>Aetiology</a:t>
            </a:r>
            <a:r>
              <a:rPr lang="en-US" sz="1200" dirty="0" smtClean="0"/>
              <a:t>. </a:t>
            </a:r>
            <a:r>
              <a:rPr lang="en-US" sz="1200" i="1" dirty="0" smtClean="0"/>
              <a:t>J </a:t>
            </a:r>
            <a:r>
              <a:rPr lang="en-US" sz="1200" i="1" dirty="0" err="1" smtClean="0"/>
              <a:t>Neurol</a:t>
            </a:r>
            <a:r>
              <a:rPr lang="en-US" sz="1200" i="1" dirty="0" smtClean="0"/>
              <a:t> </a:t>
            </a:r>
            <a:r>
              <a:rPr lang="en-US" sz="1200" i="1" dirty="0" err="1" smtClean="0"/>
              <a:t>Neurosurg</a:t>
            </a:r>
            <a:r>
              <a:rPr lang="en-US" sz="1200" i="1" dirty="0" smtClean="0"/>
              <a:t> Psychiatry. </a:t>
            </a:r>
            <a:r>
              <a:rPr lang="en-US" sz="1200" dirty="0" smtClean="0"/>
              <a:t>79. 930-935.</a:t>
            </a:r>
          </a:p>
          <a:p>
            <a:pPr>
              <a:buNone/>
            </a:pPr>
            <a:endParaRPr lang="en-US" sz="1200" i="1" dirty="0" smtClean="0"/>
          </a:p>
          <a:p>
            <a:pPr>
              <a:buNone/>
            </a:pPr>
            <a:r>
              <a:rPr lang="en-US" sz="1200" dirty="0" err="1" smtClean="0"/>
              <a:t>Hoogerdijk</a:t>
            </a:r>
            <a:r>
              <a:rPr lang="en-US" sz="1200" dirty="0" smtClean="0"/>
              <a:t> B, </a:t>
            </a:r>
            <a:r>
              <a:rPr lang="en-US" sz="1200" dirty="0" err="1" smtClean="0"/>
              <a:t>Runge</a:t>
            </a:r>
            <a:r>
              <a:rPr lang="en-US" sz="1200" dirty="0" smtClean="0"/>
              <a:t> U, </a:t>
            </a:r>
            <a:r>
              <a:rPr lang="en-US" sz="1200" dirty="0" err="1" smtClean="0"/>
              <a:t>Haugboelle</a:t>
            </a:r>
            <a:r>
              <a:rPr lang="en-US" sz="1200" dirty="0" smtClean="0"/>
              <a:t> J. (2011). The Adaptation Process After Traumatic Brain Injury: An Individual and Ongoing Occupational Struggle to Gain a New Identity. </a:t>
            </a:r>
            <a:r>
              <a:rPr lang="en-US" sz="1200" i="1" dirty="0" smtClean="0"/>
              <a:t>Scandinavian Journal of Occupational Therapy. </a:t>
            </a:r>
            <a:r>
              <a:rPr lang="en-US" sz="1200" dirty="0" smtClean="0"/>
              <a:t>18. 122-132. </a:t>
            </a:r>
          </a:p>
          <a:p>
            <a:pPr>
              <a:buNone/>
            </a:pPr>
            <a:endParaRPr lang="en-US" sz="1200" dirty="0" smtClean="0"/>
          </a:p>
          <a:p>
            <a:pPr>
              <a:buNone/>
            </a:pPr>
            <a:r>
              <a:rPr lang="en-US" sz="1200" dirty="0" smtClean="0"/>
              <a:t>Kraus JK, Schaffer K, Ayers K, </a:t>
            </a:r>
            <a:r>
              <a:rPr lang="en-US" sz="1200" dirty="0" err="1" smtClean="0"/>
              <a:t>Stenehjem</a:t>
            </a:r>
            <a:r>
              <a:rPr lang="en-US" sz="1200" dirty="0" smtClean="0"/>
              <a:t> J, </a:t>
            </a:r>
            <a:r>
              <a:rPr lang="en-US" sz="1200" dirty="0" err="1" smtClean="0"/>
              <a:t>Shen</a:t>
            </a:r>
            <a:r>
              <a:rPr lang="en-US" sz="1200" dirty="0" smtClean="0"/>
              <a:t> H, </a:t>
            </a:r>
            <a:r>
              <a:rPr lang="en-US" sz="1200" dirty="0" err="1" smtClean="0"/>
              <a:t>Afifi</a:t>
            </a:r>
            <a:r>
              <a:rPr lang="en-US" sz="1200" dirty="0" smtClean="0"/>
              <a:t> AA. (2005). Physical Complaints, Medical Service Use, and Social and Employment Changes Following Mild Traumatic Brain Injury: A 6 Month Longitudinal Study. </a:t>
            </a:r>
            <a:r>
              <a:rPr lang="en-US" sz="1200" i="1" dirty="0" smtClean="0"/>
              <a:t>J Head Trauma Rehabilitation. 20 (3). </a:t>
            </a:r>
            <a:r>
              <a:rPr lang="en-US" sz="1200" dirty="0" smtClean="0"/>
              <a:t>239-256.</a:t>
            </a:r>
            <a:r>
              <a:rPr lang="en-US" sz="1200" i="1" dirty="0" smtClean="0"/>
              <a:t> </a:t>
            </a:r>
          </a:p>
          <a:p>
            <a:pPr>
              <a:buNone/>
            </a:pPr>
            <a:endParaRPr lang="en-US" sz="1200" dirty="0" smtClean="0"/>
          </a:p>
          <a:p>
            <a:pPr>
              <a:buNone/>
            </a:pPr>
            <a:r>
              <a:rPr lang="en-US" sz="1200" dirty="0" err="1" smtClean="0"/>
              <a:t>Lopresti</a:t>
            </a:r>
            <a:r>
              <a:rPr lang="en-US" sz="1200" dirty="0" smtClean="0"/>
              <a:t> EF, </a:t>
            </a:r>
            <a:r>
              <a:rPr lang="en-US" sz="1200" dirty="0" err="1" smtClean="0"/>
              <a:t>Milhailidis</a:t>
            </a:r>
            <a:r>
              <a:rPr lang="en-US" sz="1200" dirty="0" smtClean="0"/>
              <a:t> A, Kirsch N. (2004). Assistive Technology for Cognitive Rehabilitation: State of the Art. </a:t>
            </a:r>
            <a:r>
              <a:rPr lang="en-US" sz="1200" i="1" dirty="0" smtClean="0"/>
              <a:t>Neuropsychological Rehabilitation,</a:t>
            </a:r>
            <a:r>
              <a:rPr lang="en-US" sz="1200" dirty="0" smtClean="0"/>
              <a:t> 14(1/2), 5-39. </a:t>
            </a:r>
          </a:p>
          <a:p>
            <a:pPr>
              <a:buNone/>
            </a:pPr>
            <a:endParaRPr lang="en-US" sz="1200" dirty="0" smtClean="0"/>
          </a:p>
          <a:p>
            <a:pPr>
              <a:buNone/>
            </a:pPr>
            <a:r>
              <a:rPr lang="en-US" sz="1200" dirty="0" smtClean="0"/>
              <a:t>Lund ML, </a:t>
            </a:r>
            <a:r>
              <a:rPr lang="en-US" sz="1200" dirty="0" err="1" smtClean="0"/>
              <a:t>Lovgren-Engstrom</a:t>
            </a:r>
            <a:r>
              <a:rPr lang="en-US" sz="1200" dirty="0" smtClean="0"/>
              <a:t> AL, </a:t>
            </a:r>
            <a:r>
              <a:rPr lang="en-US" sz="1200" dirty="0" err="1" smtClean="0"/>
              <a:t>Lexell</a:t>
            </a:r>
            <a:r>
              <a:rPr lang="en-US" sz="1200" dirty="0" smtClean="0"/>
              <a:t> J. (2011) Using Everyday Technology to Compensate for Difficulties in Task Performance in Daily Life: Experiences in Persons with Acquired Brain Injury and Their Significant Others. </a:t>
            </a:r>
            <a:r>
              <a:rPr lang="en-US" sz="1200" i="1" dirty="0" smtClean="0"/>
              <a:t>Disability and Rehabilitation: Assistive Technology. </a:t>
            </a:r>
            <a:r>
              <a:rPr lang="en-US" sz="1200" dirty="0" smtClean="0"/>
              <a:t>6(5). 402-411. </a:t>
            </a:r>
          </a:p>
          <a:p>
            <a:pPr>
              <a:buNone/>
            </a:pPr>
            <a:endParaRPr lang="en-US" sz="1200" dirty="0" smtClean="0"/>
          </a:p>
          <a:p>
            <a:pPr>
              <a:buNone/>
            </a:pPr>
            <a:r>
              <a:rPr lang="en-US" sz="1200" dirty="0" smtClean="0"/>
              <a:t>Scherer MJ. (2005). Assessing the Benefits of Using Assistive Technologies and Other Supports for Thinking, Remembering, and Learning. </a:t>
            </a:r>
            <a:r>
              <a:rPr lang="en-US" sz="1200" i="1" dirty="0" smtClean="0"/>
              <a:t>Disability and Rehabilitation. </a:t>
            </a:r>
            <a:r>
              <a:rPr lang="en-US" sz="1200" dirty="0" smtClean="0"/>
              <a:t>27(13).731-739.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Team Effort:</a:t>
            </a:r>
            <a:br>
              <a:rPr lang="en-US" dirty="0" smtClean="0"/>
            </a:br>
            <a:r>
              <a:rPr lang="en-US" dirty="0" smtClean="0"/>
              <a:t>Collaboration with Other Disciplines</a:t>
            </a:r>
            <a:endParaRPr lang="en-US" dirty="0"/>
          </a:p>
        </p:txBody>
      </p:sp>
      <p:sp>
        <p:nvSpPr>
          <p:cNvPr id="3" name="Content Placeholder 2"/>
          <p:cNvSpPr>
            <a:spLocks noGrp="1"/>
          </p:cNvSpPr>
          <p:nvPr>
            <p:ph idx="1"/>
          </p:nvPr>
        </p:nvSpPr>
        <p:spPr/>
        <p:txBody>
          <a:bodyPr/>
          <a:lstStyle/>
          <a:p>
            <a:endParaRPr lang="en-US" dirty="0" smtClean="0"/>
          </a:p>
          <a:p>
            <a:r>
              <a:rPr lang="en-US" dirty="0" smtClean="0"/>
              <a:t>Reporting findings to other team members</a:t>
            </a:r>
          </a:p>
          <a:p>
            <a:pPr lvl="1"/>
            <a:r>
              <a:rPr lang="en-US" dirty="0" smtClean="0"/>
              <a:t>“During my session, I observed….”</a:t>
            </a:r>
          </a:p>
          <a:p>
            <a:pPr lvl="1"/>
            <a:endParaRPr lang="en-US" dirty="0" smtClean="0"/>
          </a:p>
          <a:p>
            <a:r>
              <a:rPr lang="en-US" dirty="0" smtClean="0"/>
              <a:t>Receiving feedback from team members</a:t>
            </a:r>
          </a:p>
          <a:p>
            <a:pPr lvl="1"/>
            <a:r>
              <a:rPr lang="en-US" dirty="0" smtClean="0"/>
              <a:t>“A flashing alarm clock will not be appropriate in this situation because…” </a:t>
            </a:r>
          </a:p>
          <a:p>
            <a:pPr lvl="1"/>
            <a:r>
              <a:rPr lang="en-US" dirty="0" smtClean="0"/>
              <a:t>“Make sure the vocabulary choices include….”</a:t>
            </a:r>
          </a:p>
          <a:p>
            <a:pPr>
              <a:buNone/>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2"/>
          <p:cNvSpPr>
            <a:spLocks noGrp="1"/>
          </p:cNvSpPr>
          <p:nvPr>
            <p:ph idx="1"/>
          </p:nvPr>
        </p:nvSpPr>
        <p:spPr/>
        <p:txBody>
          <a:bodyPr>
            <a:normAutofit lnSpcReduction="10000"/>
          </a:bodyPr>
          <a:lstStyle/>
          <a:p>
            <a:pPr>
              <a:defRPr/>
            </a:pPr>
            <a:r>
              <a:rPr lang="en-US" dirty="0" smtClean="0"/>
              <a:t>Amanda Reinsfelder (WRNNMC-B)</a:t>
            </a:r>
          </a:p>
          <a:p>
            <a:pPr lvl="1">
              <a:defRPr/>
            </a:pPr>
            <a:r>
              <a:rPr lang="en-US" dirty="0" smtClean="0">
                <a:hlinkClick r:id="rId2"/>
              </a:rPr>
              <a:t>amanda.m.reinsfelder.civ@health.mil</a:t>
            </a:r>
            <a:r>
              <a:rPr lang="en-US" dirty="0" smtClean="0"/>
              <a:t>  </a:t>
            </a:r>
          </a:p>
          <a:p>
            <a:pPr lvl="1">
              <a:defRPr/>
            </a:pPr>
            <a:r>
              <a:rPr lang="en-US" dirty="0" smtClean="0"/>
              <a:t>(202) 257-5756</a:t>
            </a:r>
          </a:p>
          <a:p>
            <a:pPr>
              <a:defRPr/>
            </a:pPr>
            <a:r>
              <a:rPr lang="en-US" dirty="0" smtClean="0"/>
              <a:t>Mark Lindholm (WRNNMC-B)</a:t>
            </a:r>
          </a:p>
          <a:p>
            <a:pPr lvl="1">
              <a:defRPr/>
            </a:pPr>
            <a:r>
              <a:rPr lang="en-US" dirty="0" smtClean="0">
                <a:hlinkClick r:id="rId3"/>
              </a:rPr>
              <a:t>mark.lindholm@med.navy.mil</a:t>
            </a:r>
            <a:r>
              <a:rPr lang="en-US" dirty="0" smtClean="0"/>
              <a:t> </a:t>
            </a:r>
          </a:p>
          <a:p>
            <a:pPr lvl="1">
              <a:defRPr/>
            </a:pPr>
            <a:r>
              <a:rPr lang="en-US" dirty="0" smtClean="0"/>
              <a:t>(973) 903-5774</a:t>
            </a:r>
          </a:p>
          <a:p>
            <a:pPr>
              <a:defRPr/>
            </a:pPr>
            <a:r>
              <a:rPr lang="en-US" dirty="0" smtClean="0"/>
              <a:t>Celene Moorer (NICOE)</a:t>
            </a:r>
          </a:p>
          <a:p>
            <a:pPr lvl="1">
              <a:defRPr/>
            </a:pPr>
            <a:r>
              <a:rPr lang="en-US" dirty="0" smtClean="0"/>
              <a:t>(301) 319-3634</a:t>
            </a:r>
          </a:p>
          <a:p>
            <a:pPr lvl="1">
              <a:defRPr/>
            </a:pPr>
            <a:r>
              <a:rPr lang="en-US" dirty="0" smtClean="0">
                <a:hlinkClick r:id="rId4"/>
              </a:rPr>
              <a:t>celene.moorer@med.navy.mil</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a:t>
            </a:r>
            <a:endParaRPr lang="en-US" sz="1400" dirty="0"/>
          </a:p>
        </p:txBody>
      </p:sp>
      <p:sp>
        <p:nvSpPr>
          <p:cNvPr id="3" name="Content Placeholder 2"/>
          <p:cNvSpPr>
            <a:spLocks noGrp="1"/>
          </p:cNvSpPr>
          <p:nvPr>
            <p:ph idx="1"/>
          </p:nvPr>
        </p:nvSpPr>
        <p:spPr/>
        <p:txBody>
          <a:bodyPr>
            <a:normAutofit/>
          </a:bodyPr>
          <a:lstStyle/>
          <a:p>
            <a:r>
              <a:rPr lang="en-US" sz="2800" dirty="0" smtClean="0"/>
              <a:t>Individuals with Traumatic Brain Injury were found to have more troubles with: </a:t>
            </a:r>
          </a:p>
          <a:p>
            <a:pPr lvl="1"/>
            <a:r>
              <a:rPr lang="en-US" sz="2400" dirty="0" smtClean="0"/>
              <a:t>Headaches</a:t>
            </a:r>
          </a:p>
          <a:p>
            <a:pPr lvl="1"/>
            <a:r>
              <a:rPr lang="en-US" sz="2400" dirty="0" smtClean="0"/>
              <a:t>Dizziness</a:t>
            </a:r>
          </a:p>
          <a:p>
            <a:pPr lvl="1"/>
            <a:r>
              <a:rPr lang="en-US" sz="2400" dirty="0" smtClean="0"/>
              <a:t>Vision</a:t>
            </a:r>
          </a:p>
          <a:p>
            <a:pPr lvl="1"/>
            <a:r>
              <a:rPr lang="en-US" sz="2400" dirty="0" smtClean="0"/>
              <a:t>Attention</a:t>
            </a:r>
          </a:p>
          <a:p>
            <a:pPr lvl="1"/>
            <a:r>
              <a:rPr lang="en-US" sz="2400" dirty="0" smtClean="0"/>
              <a:t>Information Processing</a:t>
            </a:r>
          </a:p>
          <a:p>
            <a:pPr lvl="1"/>
            <a:r>
              <a:rPr lang="en-US" sz="2400" dirty="0" smtClean="0"/>
              <a:t>Executive Functioning (Prospective Memory and Planning)</a:t>
            </a:r>
          </a:p>
          <a:p>
            <a:pPr lvl="1"/>
            <a:r>
              <a:rPr lang="en-US" sz="2400" dirty="0" smtClean="0"/>
              <a:t>Memory / Learning Problems</a:t>
            </a:r>
            <a:endParaRPr lang="en-US" dirty="0"/>
          </a:p>
        </p:txBody>
      </p:sp>
      <p:pic>
        <p:nvPicPr>
          <p:cNvPr id="37890" name="Picture 2" descr="Screen bean character scratching it's head and a question mark"/>
          <p:cNvPicPr>
            <a:picLocks noChangeAspect="1" noChangeArrowheads="1"/>
          </p:cNvPicPr>
          <p:nvPr/>
        </p:nvPicPr>
        <p:blipFill>
          <a:blip r:embed="rId3" cstate="print"/>
          <a:srcRect/>
          <a:stretch>
            <a:fillRect/>
          </a:stretch>
        </p:blipFill>
        <p:spPr bwMode="auto">
          <a:xfrm>
            <a:off x="6477000" y="2362200"/>
            <a:ext cx="1828800" cy="1828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 Solutions </a:t>
            </a:r>
            <a:endParaRPr lang="en-US" dirty="0"/>
          </a:p>
        </p:txBody>
      </p:sp>
      <p:sp>
        <p:nvSpPr>
          <p:cNvPr id="3" name="Content Placeholder 2"/>
          <p:cNvSpPr>
            <a:spLocks noGrp="1"/>
          </p:cNvSpPr>
          <p:nvPr>
            <p:ph idx="1"/>
          </p:nvPr>
        </p:nvSpPr>
        <p:spPr/>
        <p:txBody>
          <a:bodyPr/>
          <a:lstStyle/>
          <a:p>
            <a:r>
              <a:rPr lang="en-US" dirty="0" smtClean="0"/>
              <a:t>It may be easier for someone to implement a strategy / tool that is already familiar</a:t>
            </a:r>
          </a:p>
          <a:p>
            <a:endParaRPr lang="en-US" dirty="0" smtClean="0"/>
          </a:p>
          <a:p>
            <a:r>
              <a:rPr lang="en-US" dirty="0" smtClean="0"/>
              <a:t>What are they currently using?</a:t>
            </a:r>
          </a:p>
          <a:p>
            <a:endParaRPr lang="en-US" dirty="0" smtClean="0"/>
          </a:p>
          <a:p>
            <a:r>
              <a:rPr lang="en-US" dirty="0" smtClean="0"/>
              <a:t>How can we make what they already have work for them?  </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“New” Solutions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If currently owned tools are not sufficient, feature matching is done to select a new tool.</a:t>
            </a:r>
          </a:p>
          <a:p>
            <a:endParaRPr lang="en-US" dirty="0" smtClean="0"/>
          </a:p>
          <a:p>
            <a:r>
              <a:rPr lang="en-US" u="sng" dirty="0" smtClean="0"/>
              <a:t>Individual needs </a:t>
            </a:r>
            <a:r>
              <a:rPr lang="en-US" dirty="0" smtClean="0"/>
              <a:t>are more important than availability, simplicity, or popularity  </a:t>
            </a:r>
          </a:p>
          <a:p>
            <a:pPr lvl="1">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Physical, sensory and cognitive abilities </a:t>
            </a:r>
          </a:p>
          <a:p>
            <a:r>
              <a:rPr lang="en-US" dirty="0" smtClean="0"/>
              <a:t>Expectation of technology</a:t>
            </a:r>
          </a:p>
          <a:p>
            <a:r>
              <a:rPr lang="en-US" dirty="0" smtClean="0"/>
              <a:t>Reaction to technology</a:t>
            </a:r>
          </a:p>
          <a:p>
            <a:r>
              <a:rPr lang="en-US" dirty="0" smtClean="0"/>
              <a:t>Previous experiences with technology</a:t>
            </a:r>
          </a:p>
          <a:p>
            <a:r>
              <a:rPr lang="en-US" dirty="0" smtClean="0"/>
              <a:t>Personality </a:t>
            </a:r>
          </a:p>
          <a:p>
            <a:r>
              <a:rPr lang="en-US" dirty="0" smtClean="0"/>
              <a:t>Financial and social support for future use</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TotalTime>
  <Words>2901</Words>
  <Application>Microsoft Office PowerPoint</Application>
  <PresentationFormat>On-screen Show (4:3)</PresentationFormat>
  <Paragraphs>386</Paragraphs>
  <Slides>50</Slides>
  <Notes>32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Cognitive Assistive Technology</vt:lpstr>
      <vt:lpstr>Slide 2</vt:lpstr>
      <vt:lpstr>AT Takes a Team Effort!</vt:lpstr>
      <vt:lpstr>And leadership!</vt:lpstr>
      <vt:lpstr>Team Effort: Collaboration with Other Disciplines</vt:lpstr>
      <vt:lpstr>The Research</vt:lpstr>
      <vt:lpstr>Familiar Solutions </vt:lpstr>
      <vt:lpstr>Introducing “New” Solutions</vt:lpstr>
      <vt:lpstr>Things to Consider…</vt:lpstr>
      <vt:lpstr>Reminder:  Definition of Assistive Technology </vt:lpstr>
      <vt:lpstr>Every Day Technology vs.  Assistive Technology</vt:lpstr>
      <vt:lpstr>Let’s take a vote!</vt:lpstr>
      <vt:lpstr>The Point:</vt:lpstr>
      <vt:lpstr>My phone can do what?!? </vt:lpstr>
      <vt:lpstr>Which Operating System?</vt:lpstr>
      <vt:lpstr>What if my phone isn’t “smart”…?</vt:lpstr>
      <vt:lpstr>Online Reminder Systems</vt:lpstr>
      <vt:lpstr>Yahoo!</vt:lpstr>
      <vt:lpstr>Yahoo!</vt:lpstr>
      <vt:lpstr>Hotmail</vt:lpstr>
      <vt:lpstr>Hotmail</vt:lpstr>
      <vt:lpstr>Gmail</vt:lpstr>
      <vt:lpstr>Gmail</vt:lpstr>
      <vt:lpstr>Password Recovery</vt:lpstr>
      <vt:lpstr>“That’s not for me.”</vt:lpstr>
      <vt:lpstr>That’s ok!</vt:lpstr>
      <vt:lpstr>Isn’t it all the same? </vt:lpstr>
      <vt:lpstr>K.I.S.S. = Keep It Simple, Silly!</vt:lpstr>
      <vt:lpstr>Other Assistive Technology  for Thought Organization and Information Processing</vt:lpstr>
      <vt:lpstr>Time Management / Organization</vt:lpstr>
      <vt:lpstr>Thought Organization</vt:lpstr>
      <vt:lpstr>Thought Organization</vt:lpstr>
      <vt:lpstr>Thought Organization</vt:lpstr>
      <vt:lpstr>Concept Mapping Examples</vt:lpstr>
      <vt:lpstr>Information Processing / Comprehension</vt:lpstr>
      <vt:lpstr>Text To Speech Software</vt:lpstr>
      <vt:lpstr>Speech Recognition Software  (Speech to Text)</vt:lpstr>
      <vt:lpstr>Speech to Text </vt:lpstr>
      <vt:lpstr>Speech to Text</vt:lpstr>
      <vt:lpstr>Other Tools</vt:lpstr>
      <vt:lpstr>Our Process</vt:lpstr>
      <vt:lpstr>Solutions</vt:lpstr>
      <vt:lpstr>Follow Up</vt:lpstr>
      <vt:lpstr>If you only remember  one thing…..</vt:lpstr>
      <vt:lpstr>We aren’t  making cookies!</vt:lpstr>
      <vt:lpstr>Assistive Technology is Creativity! </vt:lpstr>
      <vt:lpstr>Resources</vt:lpstr>
      <vt:lpstr>Other Resources</vt:lpstr>
      <vt:lpstr>References</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Amanda.Reinsfelder</cp:lastModifiedBy>
  <cp:revision>152</cp:revision>
  <dcterms:created xsi:type="dcterms:W3CDTF">2006-08-16T00:00:00Z</dcterms:created>
  <dcterms:modified xsi:type="dcterms:W3CDTF">2012-09-06T18:00:16Z</dcterms:modified>
</cp:coreProperties>
</file>